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p:regular r:id="rId54"/>
      <p:bold r:id="rId55"/>
      <p:italic r:id="rId56"/>
      <p:boldItalic r:id="rId57"/>
    </p:embeddedFont>
    <p:embeddedFont>
      <p:font typeface="Montserrat"/>
      <p:regular r:id="rId58"/>
      <p:bold r:id="rId59"/>
      <p:italic r:id="rId60"/>
      <p:boldItalic r:id="rId61"/>
    </p:embeddedFon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6" roundtripDataSignature="AMtx7mi7964xgl5eTPh4Ao3PmbcPgvXZ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regular.fntdata"/><Relationship Id="rId61" Type="http://schemas.openxmlformats.org/officeDocument/2006/relationships/font" Target="fonts/Montserrat-boldItalic.fntdata"/><Relationship Id="rId20" Type="http://schemas.openxmlformats.org/officeDocument/2006/relationships/slide" Target="slides/slide15.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Montserrat-bold.fntdata"/><Relationship Id="rId14" Type="http://schemas.openxmlformats.org/officeDocument/2006/relationships/slide" Target="slides/slide9.xml"/><Relationship Id="rId58" Type="http://schemas.openxmlformats.org/officeDocument/2006/relationships/font" Target="fonts/Montserra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e1c132264_0_5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ee1c132264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e1c132264_0_57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ee1c132264_0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e1c132264_0_58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ee1c132264_0_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e1c132264_0_59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ee1c132264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e1c132264_0_60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ee1c132264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a7ac30d8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ea7ac30d8d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f375c6ae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ef375c6ae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f375c6ae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ef375c6ae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f375c6ae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ef375c6ae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f375c6ae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ef375c6ae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fa840bea7_1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dfa840bea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f375c6a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ef375c6ae3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e210d644e_0_6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ee210d644e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f375c6ae3_3_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f375c6ae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f375c6ae3_3_8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f375c6ae3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f375c6ae3_3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f375c6ae3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f375c6ae3_3_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f375c6ae3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f375c6ae3_3_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f375c6ae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f375c6ae3_3_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f375c6ae3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f375c6ae3_3_5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f375c6ae3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f375c6ae3_3_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f375c6ae3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f406580f3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ef406580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f375c6ae3_3_7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f375c6ae3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bcd56c054_0_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bcd56c05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f375c6ae3_3_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f375c6ae3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e210d644e_0_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ee210d644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e210d644e_0_57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ee210d644e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a7ac30d8d_0_4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ea7ac30d8d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f375c6ae3_3_9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f375c6ae3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e210d644e_0_60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ee210d644e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f375c6ae3_3_17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f375c6ae3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f375c6ae3_3_1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f375c6ae3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a7ac30d8d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a7ac30d8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f375c6ae3_3_1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ef375c6ae3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f375c6ae3_3_1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f375c6ae3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f375c6ae3_3_15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f375c6ae3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f375c6ae3_3_15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f375c6ae3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bcd56c054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bcd56c05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a7ac30d8d_0_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ea7ac30d8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a7ac30d8d_0_4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ea7ac30d8d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fb9757597_1_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dfb9757597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dfb9757597_2_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dfb9757597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fb9757597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dfb975759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f375c6ae3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ef375c6a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a7ac30d8d_0_3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ea7ac30d8d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bcd56c054_2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ebcd56c054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e1c132264_0_5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ee1c132264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3"/>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3"/>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3"/>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31.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8.png"/><Relationship Id="rId6"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67.png"/><Relationship Id="rId7" Type="http://schemas.openxmlformats.org/officeDocument/2006/relationships/image" Target="../media/image63.png"/><Relationship Id="rId8"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71.png"/><Relationship Id="rId10"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image" Target="../media/image69.png"/><Relationship Id="rId9" Type="http://schemas.openxmlformats.org/officeDocument/2006/relationships/image" Target="../media/image61.png"/><Relationship Id="rId5" Type="http://schemas.openxmlformats.org/officeDocument/2006/relationships/image" Target="../media/image65.png"/><Relationship Id="rId6" Type="http://schemas.openxmlformats.org/officeDocument/2006/relationships/image" Target="../media/image58.png"/><Relationship Id="rId7" Type="http://schemas.openxmlformats.org/officeDocument/2006/relationships/image" Target="../media/image56.png"/><Relationship Id="rId8" Type="http://schemas.openxmlformats.org/officeDocument/2006/relationships/image" Target="../media/image57.png"/></Relationships>
</file>

<file path=ppt/slides/_rels/slide41.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77.png"/><Relationship Id="rId5" Type="http://schemas.openxmlformats.org/officeDocument/2006/relationships/image" Target="../media/image72.png"/><Relationship Id="rId6" Type="http://schemas.openxmlformats.org/officeDocument/2006/relationships/image" Target="../media/image83.png"/><Relationship Id="rId7" Type="http://schemas.openxmlformats.org/officeDocument/2006/relationships/image" Target="../media/image73.png"/><Relationship Id="rId8"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ph type="ctrTitle"/>
          </p:nvPr>
        </p:nvSpPr>
        <p:spPr>
          <a:xfrm>
            <a:off x="394225" y="376725"/>
            <a:ext cx="8512500" cy="5571900"/>
          </a:xfrm>
          <a:prstGeom prst="rect">
            <a:avLst/>
          </a:prstGeom>
          <a:noFill/>
          <a:ln>
            <a:noFill/>
          </a:ln>
        </p:spPr>
        <p:txBody>
          <a:bodyPr anchorCtr="0" anchor="b" bIns="91425" lIns="91425" spcFirstLastPara="1" rIns="91425" wrap="square" tIns="91425">
            <a:spAutoFit/>
          </a:bodyPr>
          <a:lstStyle/>
          <a:p>
            <a:pPr indent="0" lvl="0" marL="0" rtl="0" algn="l">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           Capstone Project - 2</a:t>
            </a:r>
            <a:endParaRPr b="1" sz="4200">
              <a:solidFill>
                <a:srgbClr val="CC0000"/>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3600">
                <a:solidFill>
                  <a:schemeClr val="lt1"/>
                </a:solidFill>
                <a:latin typeface="Montserrat"/>
                <a:ea typeface="Montserrat"/>
                <a:cs typeface="Montserrat"/>
                <a:sym typeface="Montserrat"/>
              </a:rPr>
              <a:t>Team: Reality</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800">
                <a:latin typeface="Montserrat"/>
                <a:ea typeface="Montserrat"/>
                <a:cs typeface="Montserrat"/>
                <a:sym typeface="Montserrat"/>
              </a:rPr>
              <a:t>NETFLIX MOVIES AND TV SHOWS CLUSTERING</a:t>
            </a:r>
            <a:endParaRPr b="1" sz="2800">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400" u="sng">
                <a:solidFill>
                  <a:schemeClr val="lt1"/>
                </a:solidFill>
                <a:latin typeface="Montserrat"/>
                <a:ea typeface="Montserrat"/>
                <a:cs typeface="Montserrat"/>
                <a:sym typeface="Montserrat"/>
              </a:rPr>
              <a:t>Team Members</a:t>
            </a:r>
            <a:endParaRPr b="1" sz="2400" u="sng">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200">
                <a:solidFill>
                  <a:schemeClr val="lt1"/>
                </a:solidFill>
                <a:latin typeface="Montserrat"/>
                <a:ea typeface="Montserrat"/>
                <a:cs typeface="Montserrat"/>
                <a:sym typeface="Montserrat"/>
              </a:rPr>
              <a:t>AYUSH JAIN</a:t>
            </a:r>
            <a:endParaRPr b="1" sz="22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200">
                <a:solidFill>
                  <a:schemeClr val="lt1"/>
                </a:solidFill>
                <a:latin typeface="Montserrat"/>
                <a:ea typeface="Montserrat"/>
                <a:cs typeface="Montserrat"/>
                <a:sym typeface="Montserrat"/>
              </a:rPr>
              <a:t>DHONGARI PAVAN</a:t>
            </a:r>
            <a:endParaRPr b="1" sz="22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200">
                <a:solidFill>
                  <a:schemeClr val="lt1"/>
                </a:solidFill>
                <a:latin typeface="Montserrat"/>
                <a:ea typeface="Montserrat"/>
                <a:cs typeface="Montserrat"/>
                <a:sym typeface="Montserrat"/>
              </a:rPr>
              <a:t>NADEEHA A</a:t>
            </a:r>
            <a:endParaRPr b="1" sz="22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200">
                <a:solidFill>
                  <a:schemeClr val="lt1"/>
                </a:solidFill>
                <a:latin typeface="Montserrat"/>
                <a:ea typeface="Montserrat"/>
                <a:cs typeface="Montserrat"/>
                <a:sym typeface="Montserrat"/>
              </a:rPr>
              <a:t>ROMALY DAS</a:t>
            </a:r>
            <a:endParaRPr b="1" sz="22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200">
                <a:solidFill>
                  <a:schemeClr val="lt1"/>
                </a:solidFill>
                <a:latin typeface="Montserrat"/>
                <a:ea typeface="Montserrat"/>
                <a:cs typeface="Montserrat"/>
                <a:sym typeface="Montserrat"/>
              </a:rPr>
              <a:t>SREENIVASAN KV</a:t>
            </a:r>
            <a:endParaRPr b="1" sz="22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200">
                <a:solidFill>
                  <a:schemeClr val="lt1"/>
                </a:solidFill>
                <a:latin typeface="Montserrat"/>
                <a:ea typeface="Montserrat"/>
                <a:cs typeface="Montserrat"/>
                <a:sym typeface="Montserrat"/>
              </a:rPr>
              <a:t>YASH PATIL</a:t>
            </a:r>
            <a:endParaRPr b="1" sz="22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5200"/>
              <a:buNone/>
            </a:pPr>
            <a:r>
              <a:t/>
            </a:r>
            <a:endParaRPr b="1"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sp>
        <p:nvSpPr>
          <p:cNvPr id="56" name="Google Shape;5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ee1c132264_0_563"/>
          <p:cNvSpPr txBox="1"/>
          <p:nvPr>
            <p:ph type="ctrTitle"/>
          </p:nvPr>
        </p:nvSpPr>
        <p:spPr>
          <a:xfrm>
            <a:off x="242125" y="0"/>
            <a:ext cx="7450800" cy="1034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sz="4900"/>
              <a:t>Common Titles!</a:t>
            </a:r>
            <a:endParaRPr sz="4900"/>
          </a:p>
        </p:txBody>
      </p:sp>
      <p:sp>
        <p:nvSpPr>
          <p:cNvPr id="121" name="Google Shape;121;gee1c132264_0_563"/>
          <p:cNvSpPr txBox="1"/>
          <p:nvPr>
            <p:ph idx="1" type="subTitle"/>
          </p:nvPr>
        </p:nvSpPr>
        <p:spPr>
          <a:xfrm>
            <a:off x="582138" y="2627675"/>
            <a:ext cx="2791200" cy="2376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SzPts val="2800"/>
              <a:buNone/>
            </a:pPr>
            <a:r>
              <a:t/>
            </a:r>
            <a:endParaRPr sz="2100">
              <a:solidFill>
                <a:schemeClr val="lt1"/>
              </a:solidFill>
            </a:endParaRPr>
          </a:p>
        </p:txBody>
      </p:sp>
      <p:sp>
        <p:nvSpPr>
          <p:cNvPr id="122" name="Google Shape;122;gee1c132264_0_5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23" name="Google Shape;123;gee1c132264_0_563"/>
          <p:cNvPicPr preferRelativeResize="0"/>
          <p:nvPr/>
        </p:nvPicPr>
        <p:blipFill>
          <a:blip r:embed="rId3">
            <a:alphaModFix/>
          </a:blip>
          <a:stretch>
            <a:fillRect/>
          </a:stretch>
        </p:blipFill>
        <p:spPr>
          <a:xfrm>
            <a:off x="152400" y="1415525"/>
            <a:ext cx="3852550" cy="3575575"/>
          </a:xfrm>
          <a:prstGeom prst="rect">
            <a:avLst/>
          </a:prstGeom>
          <a:noFill/>
          <a:ln>
            <a:noFill/>
          </a:ln>
        </p:spPr>
      </p:pic>
      <p:sp>
        <p:nvSpPr>
          <p:cNvPr id="124" name="Google Shape;124;gee1c132264_0_563"/>
          <p:cNvSpPr txBox="1"/>
          <p:nvPr/>
        </p:nvSpPr>
        <p:spPr>
          <a:xfrm>
            <a:off x="4737050" y="1681800"/>
            <a:ext cx="4064400" cy="1154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Roboto"/>
              <a:buChar char="➢"/>
            </a:pPr>
            <a:r>
              <a:rPr lang="en-GB" sz="2100">
                <a:solidFill>
                  <a:schemeClr val="accent2"/>
                </a:solidFill>
                <a:highlight>
                  <a:srgbClr val="FFFFFF"/>
                </a:highlight>
                <a:latin typeface="Roboto"/>
                <a:ea typeface="Roboto"/>
                <a:cs typeface="Roboto"/>
                <a:sym typeface="Roboto"/>
              </a:rPr>
              <a:t>It seems like words like "Love", "Man", "World", "Story" are very common in titles</a:t>
            </a:r>
            <a:r>
              <a:rPr lang="en-GB" sz="1200">
                <a:solidFill>
                  <a:schemeClr val="accent2"/>
                </a:solidFill>
                <a:highlight>
                  <a:srgbClr val="FFFFFF"/>
                </a:highlight>
                <a:latin typeface="Roboto"/>
                <a:ea typeface="Roboto"/>
                <a:cs typeface="Roboto"/>
                <a:sym typeface="Roboto"/>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ee1c132264_0_573"/>
          <p:cNvSpPr txBox="1"/>
          <p:nvPr>
            <p:ph type="ctrTitle"/>
          </p:nvPr>
        </p:nvSpPr>
        <p:spPr>
          <a:xfrm>
            <a:off x="242125" y="293225"/>
            <a:ext cx="7450800" cy="1328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a:t>EDA (Continued..)</a:t>
            </a:r>
            <a:endParaRPr/>
          </a:p>
        </p:txBody>
      </p:sp>
      <p:sp>
        <p:nvSpPr>
          <p:cNvPr id="130" name="Google Shape;130;gee1c132264_0_573"/>
          <p:cNvSpPr txBox="1"/>
          <p:nvPr>
            <p:ph idx="1" type="subTitle"/>
          </p:nvPr>
        </p:nvSpPr>
        <p:spPr>
          <a:xfrm>
            <a:off x="582138" y="2627675"/>
            <a:ext cx="2791200" cy="2376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SzPts val="2800"/>
              <a:buNone/>
            </a:pPr>
            <a:r>
              <a:t/>
            </a:r>
            <a:endParaRPr sz="2100">
              <a:solidFill>
                <a:schemeClr val="lt1"/>
              </a:solidFill>
            </a:endParaRPr>
          </a:p>
        </p:txBody>
      </p:sp>
      <p:sp>
        <p:nvSpPr>
          <p:cNvPr id="131" name="Google Shape;131;gee1c132264_0_5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32" name="Google Shape;132;gee1c132264_0_573"/>
          <p:cNvPicPr preferRelativeResize="0"/>
          <p:nvPr/>
        </p:nvPicPr>
        <p:blipFill>
          <a:blip r:embed="rId3">
            <a:alphaModFix/>
          </a:blip>
          <a:stretch>
            <a:fillRect/>
          </a:stretch>
        </p:blipFill>
        <p:spPr>
          <a:xfrm>
            <a:off x="152400" y="1621325"/>
            <a:ext cx="3673699" cy="3369775"/>
          </a:xfrm>
          <a:prstGeom prst="rect">
            <a:avLst/>
          </a:prstGeom>
          <a:noFill/>
          <a:ln>
            <a:noFill/>
          </a:ln>
        </p:spPr>
      </p:pic>
      <p:sp>
        <p:nvSpPr>
          <p:cNvPr id="133" name="Google Shape;133;gee1c132264_0_573"/>
          <p:cNvSpPr txBox="1"/>
          <p:nvPr/>
        </p:nvSpPr>
        <p:spPr>
          <a:xfrm>
            <a:off x="4779100" y="2102250"/>
            <a:ext cx="3251400" cy="106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GB" sz="1900"/>
              <a:t>It looks like most of the missing values of Director is for tv shows.</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ee1c132264_0_583"/>
          <p:cNvSpPr txBox="1"/>
          <p:nvPr>
            <p:ph type="ctrTitle"/>
          </p:nvPr>
        </p:nvSpPr>
        <p:spPr>
          <a:xfrm>
            <a:off x="242125" y="293225"/>
            <a:ext cx="7450800" cy="1328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a:t>EDA (Continued..)</a:t>
            </a:r>
            <a:endParaRPr/>
          </a:p>
        </p:txBody>
      </p:sp>
      <p:sp>
        <p:nvSpPr>
          <p:cNvPr id="139" name="Google Shape;139;gee1c132264_0_583"/>
          <p:cNvSpPr txBox="1"/>
          <p:nvPr>
            <p:ph idx="1" type="subTitle"/>
          </p:nvPr>
        </p:nvSpPr>
        <p:spPr>
          <a:xfrm>
            <a:off x="582138" y="2627675"/>
            <a:ext cx="2791200" cy="2376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SzPts val="2800"/>
              <a:buNone/>
            </a:pPr>
            <a:r>
              <a:t/>
            </a:r>
            <a:endParaRPr sz="2100">
              <a:solidFill>
                <a:schemeClr val="lt1"/>
              </a:solidFill>
            </a:endParaRPr>
          </a:p>
        </p:txBody>
      </p:sp>
      <p:sp>
        <p:nvSpPr>
          <p:cNvPr id="140" name="Google Shape;140;gee1c132264_0_5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41" name="Google Shape;141;gee1c132264_0_583"/>
          <p:cNvPicPr preferRelativeResize="0"/>
          <p:nvPr/>
        </p:nvPicPr>
        <p:blipFill>
          <a:blip r:embed="rId3">
            <a:alphaModFix/>
          </a:blip>
          <a:stretch>
            <a:fillRect/>
          </a:stretch>
        </p:blipFill>
        <p:spPr>
          <a:xfrm>
            <a:off x="70075" y="1773725"/>
            <a:ext cx="8951074" cy="3217374"/>
          </a:xfrm>
          <a:prstGeom prst="rect">
            <a:avLst/>
          </a:prstGeom>
          <a:noFill/>
          <a:ln>
            <a:noFill/>
          </a:ln>
        </p:spPr>
      </p:pic>
      <p:sp>
        <p:nvSpPr>
          <p:cNvPr id="142" name="Google Shape;142;gee1c132264_0_583"/>
          <p:cNvSpPr txBox="1"/>
          <p:nvPr/>
        </p:nvSpPr>
        <p:spPr>
          <a:xfrm>
            <a:off x="5914325" y="2018150"/>
            <a:ext cx="241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ee1c132264_0_592"/>
          <p:cNvSpPr txBox="1"/>
          <p:nvPr>
            <p:ph type="ctrTitle"/>
          </p:nvPr>
        </p:nvSpPr>
        <p:spPr>
          <a:xfrm>
            <a:off x="242125" y="293225"/>
            <a:ext cx="7450800" cy="1328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a:t>EDA (Continued..)</a:t>
            </a:r>
            <a:endParaRPr/>
          </a:p>
        </p:txBody>
      </p:sp>
      <p:sp>
        <p:nvSpPr>
          <p:cNvPr id="148" name="Google Shape;148;gee1c132264_0_592"/>
          <p:cNvSpPr txBox="1"/>
          <p:nvPr>
            <p:ph idx="1" type="subTitle"/>
          </p:nvPr>
        </p:nvSpPr>
        <p:spPr>
          <a:xfrm>
            <a:off x="582138" y="2627675"/>
            <a:ext cx="2791200" cy="2376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SzPts val="2800"/>
              <a:buNone/>
            </a:pPr>
            <a:r>
              <a:t/>
            </a:r>
            <a:endParaRPr sz="2100">
              <a:solidFill>
                <a:schemeClr val="lt1"/>
              </a:solidFill>
            </a:endParaRPr>
          </a:p>
        </p:txBody>
      </p:sp>
      <p:sp>
        <p:nvSpPr>
          <p:cNvPr id="149" name="Google Shape;149;gee1c132264_0_5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50" name="Google Shape;150;gee1c132264_0_592"/>
          <p:cNvPicPr preferRelativeResize="0"/>
          <p:nvPr/>
        </p:nvPicPr>
        <p:blipFill>
          <a:blip r:embed="rId3">
            <a:alphaModFix/>
          </a:blip>
          <a:stretch>
            <a:fillRect/>
          </a:stretch>
        </p:blipFill>
        <p:spPr>
          <a:xfrm>
            <a:off x="70075" y="1773725"/>
            <a:ext cx="9073924" cy="328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ee1c132264_0_607"/>
          <p:cNvSpPr txBox="1"/>
          <p:nvPr>
            <p:ph type="ctrTitle"/>
          </p:nvPr>
        </p:nvSpPr>
        <p:spPr>
          <a:xfrm>
            <a:off x="300050" y="270050"/>
            <a:ext cx="8481000" cy="85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sz="3900"/>
              <a:t>Production split across top countries</a:t>
            </a:r>
            <a:endParaRPr sz="3900"/>
          </a:p>
        </p:txBody>
      </p:sp>
      <p:sp>
        <p:nvSpPr>
          <p:cNvPr id="156" name="Google Shape;156;gee1c132264_0_607"/>
          <p:cNvSpPr txBox="1"/>
          <p:nvPr>
            <p:ph idx="1" type="subTitle"/>
          </p:nvPr>
        </p:nvSpPr>
        <p:spPr>
          <a:xfrm>
            <a:off x="582138" y="2627675"/>
            <a:ext cx="2791200" cy="2376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SzPts val="2800"/>
              <a:buNone/>
            </a:pPr>
            <a:r>
              <a:t/>
            </a:r>
            <a:endParaRPr sz="2100">
              <a:solidFill>
                <a:schemeClr val="lt1"/>
              </a:solidFill>
            </a:endParaRPr>
          </a:p>
        </p:txBody>
      </p:sp>
      <p:sp>
        <p:nvSpPr>
          <p:cNvPr id="157" name="Google Shape;157;gee1c132264_0_6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58" name="Google Shape;158;gee1c132264_0_607"/>
          <p:cNvPicPr preferRelativeResize="0"/>
          <p:nvPr/>
        </p:nvPicPr>
        <p:blipFill>
          <a:blip r:embed="rId3">
            <a:alphaModFix/>
          </a:blip>
          <a:stretch>
            <a:fillRect/>
          </a:stretch>
        </p:blipFill>
        <p:spPr>
          <a:xfrm>
            <a:off x="0" y="1298525"/>
            <a:ext cx="8991600" cy="3844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ea7ac30d8d_0_75"/>
          <p:cNvSpPr txBox="1"/>
          <p:nvPr>
            <p:ph type="title"/>
          </p:nvPr>
        </p:nvSpPr>
        <p:spPr>
          <a:xfrm>
            <a:off x="73450" y="168200"/>
            <a:ext cx="8520600" cy="87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5200"/>
              <a:t>Releases over the year!</a:t>
            </a:r>
            <a:endParaRPr sz="5300"/>
          </a:p>
        </p:txBody>
      </p:sp>
      <p:sp>
        <p:nvSpPr>
          <p:cNvPr id="164" name="Google Shape;164;gea7ac30d8d_0_75"/>
          <p:cNvSpPr txBox="1"/>
          <p:nvPr>
            <p:ph idx="1" type="body"/>
          </p:nvPr>
        </p:nvSpPr>
        <p:spPr>
          <a:xfrm>
            <a:off x="5413925" y="2018600"/>
            <a:ext cx="35571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165" name="Google Shape;165;gea7ac30d8d_0_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66" name="Google Shape;166;gea7ac30d8d_0_75"/>
          <p:cNvPicPr preferRelativeResize="0"/>
          <p:nvPr/>
        </p:nvPicPr>
        <p:blipFill>
          <a:blip r:embed="rId3">
            <a:alphaModFix/>
          </a:blip>
          <a:stretch>
            <a:fillRect/>
          </a:stretch>
        </p:blipFill>
        <p:spPr>
          <a:xfrm>
            <a:off x="152400" y="1198100"/>
            <a:ext cx="8868751" cy="3858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ef375c6ae3_0_18"/>
          <p:cNvSpPr txBox="1"/>
          <p:nvPr>
            <p:ph type="title"/>
          </p:nvPr>
        </p:nvSpPr>
        <p:spPr>
          <a:xfrm>
            <a:off x="73450" y="168200"/>
            <a:ext cx="8520600" cy="87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5200"/>
              <a:t>Split of content ratings..</a:t>
            </a:r>
            <a:endParaRPr sz="5300"/>
          </a:p>
        </p:txBody>
      </p:sp>
      <p:sp>
        <p:nvSpPr>
          <p:cNvPr id="172" name="Google Shape;172;gef375c6ae3_0_18"/>
          <p:cNvSpPr txBox="1"/>
          <p:nvPr>
            <p:ph idx="1" type="body"/>
          </p:nvPr>
        </p:nvSpPr>
        <p:spPr>
          <a:xfrm>
            <a:off x="5413925" y="2018600"/>
            <a:ext cx="35571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173" name="Google Shape;173;gef375c6ae3_0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74" name="Google Shape;174;gef375c6ae3_0_18"/>
          <p:cNvPicPr preferRelativeResize="0"/>
          <p:nvPr/>
        </p:nvPicPr>
        <p:blipFill>
          <a:blip r:embed="rId3">
            <a:alphaModFix/>
          </a:blip>
          <a:stretch>
            <a:fillRect/>
          </a:stretch>
        </p:blipFill>
        <p:spPr>
          <a:xfrm>
            <a:off x="2050050" y="1045700"/>
            <a:ext cx="4097800" cy="4097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ef375c6ae3_0_26"/>
          <p:cNvSpPr txBox="1"/>
          <p:nvPr>
            <p:ph type="title"/>
          </p:nvPr>
        </p:nvSpPr>
        <p:spPr>
          <a:xfrm>
            <a:off x="73450" y="168200"/>
            <a:ext cx="8520600" cy="87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5200"/>
              <a:t>Split of content ratings..</a:t>
            </a:r>
            <a:endParaRPr sz="5300"/>
          </a:p>
        </p:txBody>
      </p:sp>
      <p:sp>
        <p:nvSpPr>
          <p:cNvPr id="180" name="Google Shape;180;gef375c6ae3_0_26"/>
          <p:cNvSpPr txBox="1"/>
          <p:nvPr>
            <p:ph idx="1" type="body"/>
          </p:nvPr>
        </p:nvSpPr>
        <p:spPr>
          <a:xfrm>
            <a:off x="5413925" y="2018600"/>
            <a:ext cx="35571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181" name="Google Shape;181;gef375c6ae3_0_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82" name="Google Shape;182;gef375c6ae3_0_26"/>
          <p:cNvPicPr preferRelativeResize="0"/>
          <p:nvPr/>
        </p:nvPicPr>
        <p:blipFill>
          <a:blip r:embed="rId3">
            <a:alphaModFix/>
          </a:blip>
          <a:stretch>
            <a:fillRect/>
          </a:stretch>
        </p:blipFill>
        <p:spPr>
          <a:xfrm>
            <a:off x="0" y="1429525"/>
            <a:ext cx="9143999" cy="3713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ef375c6ae3_0_34"/>
          <p:cNvSpPr txBox="1"/>
          <p:nvPr>
            <p:ph type="title"/>
          </p:nvPr>
        </p:nvSpPr>
        <p:spPr>
          <a:xfrm>
            <a:off x="73450" y="168200"/>
            <a:ext cx="8520600" cy="87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5200"/>
              <a:t>Split of content ratings..</a:t>
            </a:r>
            <a:endParaRPr sz="5300"/>
          </a:p>
        </p:txBody>
      </p:sp>
      <p:sp>
        <p:nvSpPr>
          <p:cNvPr id="188" name="Google Shape;188;gef375c6ae3_0_34"/>
          <p:cNvSpPr txBox="1"/>
          <p:nvPr>
            <p:ph idx="1" type="body"/>
          </p:nvPr>
        </p:nvSpPr>
        <p:spPr>
          <a:xfrm>
            <a:off x="5413925" y="2018600"/>
            <a:ext cx="35571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189" name="Google Shape;189;gef375c6ae3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90" name="Google Shape;190;gef375c6ae3_0_34"/>
          <p:cNvPicPr preferRelativeResize="0"/>
          <p:nvPr/>
        </p:nvPicPr>
        <p:blipFill>
          <a:blip r:embed="rId3">
            <a:alphaModFix/>
          </a:blip>
          <a:stretch>
            <a:fillRect/>
          </a:stretch>
        </p:blipFill>
        <p:spPr>
          <a:xfrm>
            <a:off x="152400" y="1198100"/>
            <a:ext cx="8991601" cy="394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ef375c6ae3_0_42"/>
          <p:cNvSpPr txBox="1"/>
          <p:nvPr>
            <p:ph type="title"/>
          </p:nvPr>
        </p:nvSpPr>
        <p:spPr>
          <a:xfrm>
            <a:off x="73450" y="168200"/>
            <a:ext cx="8520600" cy="87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4700"/>
              <a:t>Duration distribution of </a:t>
            </a:r>
            <a:r>
              <a:rPr lang="en-GB" sz="5200"/>
              <a:t>Movies</a:t>
            </a:r>
            <a:endParaRPr sz="5300"/>
          </a:p>
        </p:txBody>
      </p:sp>
      <p:sp>
        <p:nvSpPr>
          <p:cNvPr id="196" name="Google Shape;196;gef375c6ae3_0_42"/>
          <p:cNvSpPr txBox="1"/>
          <p:nvPr>
            <p:ph idx="1" type="body"/>
          </p:nvPr>
        </p:nvSpPr>
        <p:spPr>
          <a:xfrm>
            <a:off x="5413925" y="2018600"/>
            <a:ext cx="35571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197" name="Google Shape;197;gef375c6ae3_0_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98" name="Google Shape;198;gef375c6ae3_0_42"/>
          <p:cNvPicPr preferRelativeResize="0"/>
          <p:nvPr/>
        </p:nvPicPr>
        <p:blipFill>
          <a:blip r:embed="rId3">
            <a:alphaModFix/>
          </a:blip>
          <a:stretch>
            <a:fillRect/>
          </a:stretch>
        </p:blipFill>
        <p:spPr>
          <a:xfrm>
            <a:off x="152400" y="1198100"/>
            <a:ext cx="8818625" cy="394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dfa840bea7_1_0"/>
          <p:cNvSpPr txBox="1"/>
          <p:nvPr>
            <p:ph type="ctrTitle"/>
          </p:nvPr>
        </p:nvSpPr>
        <p:spPr>
          <a:xfrm>
            <a:off x="334800" y="2171225"/>
            <a:ext cx="8809200" cy="65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b="1" sz="4000"/>
          </a:p>
        </p:txBody>
      </p:sp>
      <p:sp>
        <p:nvSpPr>
          <p:cNvPr id="62" name="Google Shape;62;gdfa840bea7_1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63" name="Google Shape;63;gdfa840bea7_1_0"/>
          <p:cNvPicPr preferRelativeResize="0"/>
          <p:nvPr/>
        </p:nvPicPr>
        <p:blipFill>
          <a:blip r:embed="rId3">
            <a:alphaModFix/>
          </a:blip>
          <a:stretch>
            <a:fillRect/>
          </a:stretch>
        </p:blipFill>
        <p:spPr>
          <a:xfrm>
            <a:off x="2391125" y="448475"/>
            <a:ext cx="6752876" cy="4608350"/>
          </a:xfrm>
          <a:prstGeom prst="rect">
            <a:avLst/>
          </a:prstGeom>
          <a:noFill/>
          <a:ln>
            <a:noFill/>
          </a:ln>
        </p:spPr>
      </p:pic>
      <p:pic>
        <p:nvPicPr>
          <p:cNvPr id="64" name="Google Shape;64;gdfa840bea7_1_0"/>
          <p:cNvPicPr preferRelativeResize="0"/>
          <p:nvPr/>
        </p:nvPicPr>
        <p:blipFill>
          <a:blip r:embed="rId4">
            <a:alphaModFix/>
          </a:blip>
          <a:stretch>
            <a:fillRect/>
          </a:stretch>
        </p:blipFill>
        <p:spPr>
          <a:xfrm>
            <a:off x="278525" y="1630375"/>
            <a:ext cx="2015275" cy="2015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ef375c6ae3_0_50"/>
          <p:cNvSpPr txBox="1"/>
          <p:nvPr>
            <p:ph type="title"/>
          </p:nvPr>
        </p:nvSpPr>
        <p:spPr>
          <a:xfrm>
            <a:off x="73450" y="168200"/>
            <a:ext cx="8520600" cy="87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5200"/>
              <a:t>Top Genre..!!</a:t>
            </a:r>
            <a:endParaRPr sz="5300"/>
          </a:p>
        </p:txBody>
      </p:sp>
      <p:sp>
        <p:nvSpPr>
          <p:cNvPr id="204" name="Google Shape;204;gef375c6ae3_0_50"/>
          <p:cNvSpPr txBox="1"/>
          <p:nvPr>
            <p:ph idx="1" type="body"/>
          </p:nvPr>
        </p:nvSpPr>
        <p:spPr>
          <a:xfrm>
            <a:off x="5413925" y="2018600"/>
            <a:ext cx="35571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205" name="Google Shape;205;gef375c6ae3_0_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206" name="Google Shape;206;gef375c6ae3_0_50"/>
          <p:cNvPicPr preferRelativeResize="0"/>
          <p:nvPr/>
        </p:nvPicPr>
        <p:blipFill>
          <a:blip r:embed="rId3">
            <a:alphaModFix/>
          </a:blip>
          <a:stretch>
            <a:fillRect/>
          </a:stretch>
        </p:blipFill>
        <p:spPr>
          <a:xfrm>
            <a:off x="152400" y="1198100"/>
            <a:ext cx="8991601" cy="3945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ee210d644e_0_628"/>
          <p:cNvSpPr txBox="1"/>
          <p:nvPr/>
        </p:nvSpPr>
        <p:spPr>
          <a:xfrm>
            <a:off x="0" y="0"/>
            <a:ext cx="9568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800">
                <a:solidFill>
                  <a:schemeClr val="dk1"/>
                </a:solidFill>
              </a:rPr>
              <a:t>Content produced by Countries</a:t>
            </a:r>
            <a:endParaRPr sz="4800">
              <a:solidFill>
                <a:schemeClr val="dk1"/>
              </a:solidFill>
            </a:endParaRPr>
          </a:p>
        </p:txBody>
      </p:sp>
      <p:pic>
        <p:nvPicPr>
          <p:cNvPr id="212" name="Google Shape;212;gee210d644e_0_628"/>
          <p:cNvPicPr preferRelativeResize="0"/>
          <p:nvPr/>
        </p:nvPicPr>
        <p:blipFill rotWithShape="1">
          <a:blip r:embed="rId3">
            <a:alphaModFix/>
          </a:blip>
          <a:srcRect b="8361" l="22979" r="28356" t="9986"/>
          <a:stretch/>
        </p:blipFill>
        <p:spPr>
          <a:xfrm>
            <a:off x="535400" y="893125"/>
            <a:ext cx="7655851" cy="3769376"/>
          </a:xfrm>
          <a:prstGeom prst="rect">
            <a:avLst/>
          </a:prstGeom>
          <a:noFill/>
          <a:ln>
            <a:noFill/>
          </a:ln>
        </p:spPr>
      </p:pic>
      <p:pic>
        <p:nvPicPr>
          <p:cNvPr id="213" name="Google Shape;213;gee210d644e_0_628"/>
          <p:cNvPicPr preferRelativeResize="0"/>
          <p:nvPr/>
        </p:nvPicPr>
        <p:blipFill>
          <a:blip r:embed="rId4">
            <a:alphaModFix/>
          </a:blip>
          <a:stretch>
            <a:fillRect/>
          </a:stretch>
        </p:blipFill>
        <p:spPr>
          <a:xfrm>
            <a:off x="7997324" y="1241225"/>
            <a:ext cx="954050" cy="3073175"/>
          </a:xfrm>
          <a:prstGeom prst="rect">
            <a:avLst/>
          </a:prstGeom>
          <a:noFill/>
          <a:ln>
            <a:noFill/>
          </a:ln>
        </p:spPr>
      </p:pic>
      <p:sp>
        <p:nvSpPr>
          <p:cNvPr id="214" name="Google Shape;214;gee210d644e_0_628"/>
          <p:cNvSpPr txBox="1"/>
          <p:nvPr/>
        </p:nvSpPr>
        <p:spPr>
          <a:xfrm>
            <a:off x="1123700" y="4552700"/>
            <a:ext cx="62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Number of content produced by different countries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ef375c6ae3_3_6"/>
          <p:cNvSpPr txBox="1"/>
          <p:nvPr>
            <p:ph type="ctrTitle"/>
          </p:nvPr>
        </p:nvSpPr>
        <p:spPr>
          <a:xfrm>
            <a:off x="-359125" y="318900"/>
            <a:ext cx="9751800" cy="7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900"/>
              <a:t>Genre across different Countries</a:t>
            </a:r>
            <a:endParaRPr sz="4900"/>
          </a:p>
        </p:txBody>
      </p:sp>
      <p:sp>
        <p:nvSpPr>
          <p:cNvPr id="220" name="Google Shape;220;gef375c6ae3_3_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gef375c6ae3_3_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22" name="Google Shape;222;gef375c6ae3_3_6"/>
          <p:cNvPicPr preferRelativeResize="0"/>
          <p:nvPr/>
        </p:nvPicPr>
        <p:blipFill>
          <a:blip r:embed="rId3">
            <a:alphaModFix/>
          </a:blip>
          <a:stretch>
            <a:fillRect/>
          </a:stretch>
        </p:blipFill>
        <p:spPr>
          <a:xfrm>
            <a:off x="7143450" y="1389398"/>
            <a:ext cx="2000550" cy="3033350"/>
          </a:xfrm>
          <a:prstGeom prst="rect">
            <a:avLst/>
          </a:prstGeom>
          <a:noFill/>
          <a:ln>
            <a:noFill/>
          </a:ln>
        </p:spPr>
      </p:pic>
      <p:pic>
        <p:nvPicPr>
          <p:cNvPr id="223" name="Google Shape;223;gef375c6ae3_3_6"/>
          <p:cNvPicPr preferRelativeResize="0"/>
          <p:nvPr/>
        </p:nvPicPr>
        <p:blipFill rotWithShape="1">
          <a:blip r:embed="rId4">
            <a:alphaModFix/>
          </a:blip>
          <a:srcRect b="29562" l="31133" r="37648" t="49210"/>
          <a:stretch/>
        </p:blipFill>
        <p:spPr>
          <a:xfrm>
            <a:off x="154275" y="1425200"/>
            <a:ext cx="6989174" cy="2961749"/>
          </a:xfrm>
          <a:prstGeom prst="rect">
            <a:avLst/>
          </a:prstGeom>
          <a:noFill/>
          <a:ln>
            <a:noFill/>
          </a:ln>
        </p:spPr>
      </p:pic>
      <p:sp>
        <p:nvSpPr>
          <p:cNvPr id="224" name="Google Shape;224;gef375c6ae3_3_6"/>
          <p:cNvSpPr txBox="1"/>
          <p:nvPr/>
        </p:nvSpPr>
        <p:spPr>
          <a:xfrm>
            <a:off x="359125" y="4587450"/>
            <a:ext cx="67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Genre </a:t>
            </a:r>
            <a:r>
              <a:rPr lang="en-GB"/>
              <a:t>preferred</a:t>
            </a:r>
            <a:r>
              <a:rPr lang="en-GB"/>
              <a:t> by different countries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ef375c6ae3_3_81"/>
          <p:cNvSpPr txBox="1"/>
          <p:nvPr>
            <p:ph type="ctrTitle"/>
          </p:nvPr>
        </p:nvSpPr>
        <p:spPr>
          <a:xfrm>
            <a:off x="151675" y="1239775"/>
            <a:ext cx="99267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700"/>
              <a:t>Genre across different Countries</a:t>
            </a:r>
            <a:endParaRPr sz="4700"/>
          </a:p>
          <a:p>
            <a:pPr indent="0" lvl="0" marL="0" rtl="0" algn="ctr">
              <a:spcBef>
                <a:spcPts val="0"/>
              </a:spcBef>
              <a:spcAft>
                <a:spcPts val="0"/>
              </a:spcAft>
              <a:buNone/>
            </a:pPr>
            <a:r>
              <a:t/>
            </a:r>
            <a:endParaRPr sz="4700"/>
          </a:p>
        </p:txBody>
      </p:sp>
      <p:sp>
        <p:nvSpPr>
          <p:cNvPr id="230" name="Google Shape;230;gef375c6ae3_3_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gef375c6ae3_3_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32" name="Google Shape;232;gef375c6ae3_3_81"/>
          <p:cNvPicPr preferRelativeResize="0"/>
          <p:nvPr/>
        </p:nvPicPr>
        <p:blipFill rotWithShape="1">
          <a:blip r:embed="rId3">
            <a:alphaModFix/>
          </a:blip>
          <a:srcRect b="14319" l="5461" r="27929" t="17392"/>
          <a:stretch/>
        </p:blipFill>
        <p:spPr>
          <a:xfrm>
            <a:off x="521263" y="893150"/>
            <a:ext cx="8101474" cy="3688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ef375c6ae3_3_18"/>
          <p:cNvSpPr txBox="1"/>
          <p:nvPr>
            <p:ph type="ctrTitle"/>
          </p:nvPr>
        </p:nvSpPr>
        <p:spPr>
          <a:xfrm>
            <a:off x="63475" y="269575"/>
            <a:ext cx="9144000" cy="74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100"/>
              <a:t>Russia</a:t>
            </a:r>
            <a:r>
              <a:rPr lang="en-GB" sz="4100"/>
              <a:t>, US &amp; India: Movies or Shows? </a:t>
            </a:r>
            <a:endParaRPr sz="4100"/>
          </a:p>
        </p:txBody>
      </p:sp>
      <p:sp>
        <p:nvSpPr>
          <p:cNvPr id="238" name="Google Shape;238;gef375c6ae3_3_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gef375c6ae3_3_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40" name="Google Shape;240;gef375c6ae3_3_18"/>
          <p:cNvPicPr preferRelativeResize="0"/>
          <p:nvPr/>
        </p:nvPicPr>
        <p:blipFill>
          <a:blip r:embed="rId3">
            <a:alphaModFix/>
          </a:blip>
          <a:stretch>
            <a:fillRect/>
          </a:stretch>
        </p:blipFill>
        <p:spPr>
          <a:xfrm>
            <a:off x="-20375" y="1100463"/>
            <a:ext cx="3143250" cy="3514725"/>
          </a:xfrm>
          <a:prstGeom prst="rect">
            <a:avLst/>
          </a:prstGeom>
          <a:noFill/>
          <a:ln>
            <a:noFill/>
          </a:ln>
        </p:spPr>
      </p:pic>
      <p:pic>
        <p:nvPicPr>
          <p:cNvPr id="241" name="Google Shape;241;gef375c6ae3_3_18"/>
          <p:cNvPicPr preferRelativeResize="0"/>
          <p:nvPr/>
        </p:nvPicPr>
        <p:blipFill>
          <a:blip r:embed="rId4">
            <a:alphaModFix/>
          </a:blip>
          <a:stretch>
            <a:fillRect/>
          </a:stretch>
        </p:blipFill>
        <p:spPr>
          <a:xfrm>
            <a:off x="6067425" y="1100463"/>
            <a:ext cx="3076575" cy="3514725"/>
          </a:xfrm>
          <a:prstGeom prst="rect">
            <a:avLst/>
          </a:prstGeom>
          <a:noFill/>
          <a:ln>
            <a:noFill/>
          </a:ln>
        </p:spPr>
      </p:pic>
      <p:sp>
        <p:nvSpPr>
          <p:cNvPr id="242" name="Google Shape;242;gef375c6ae3_3_18"/>
          <p:cNvSpPr txBox="1"/>
          <p:nvPr/>
        </p:nvSpPr>
        <p:spPr>
          <a:xfrm>
            <a:off x="1934600" y="4703300"/>
            <a:ext cx="52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3" name="Google Shape;243;gef375c6ae3_3_18"/>
          <p:cNvSpPr txBox="1"/>
          <p:nvPr/>
        </p:nvSpPr>
        <p:spPr>
          <a:xfrm>
            <a:off x="1024500" y="4615200"/>
            <a:ext cx="78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Release of TV shows as </a:t>
            </a:r>
            <a:r>
              <a:rPr lang="en-GB"/>
              <a:t>compare</a:t>
            </a:r>
            <a:r>
              <a:rPr lang="en-GB"/>
              <a:t> to Movies are more in Russia as compare to India and US</a:t>
            </a:r>
            <a:endParaRPr/>
          </a:p>
        </p:txBody>
      </p:sp>
      <p:pic>
        <p:nvPicPr>
          <p:cNvPr id="244" name="Google Shape;244;gef375c6ae3_3_18"/>
          <p:cNvPicPr preferRelativeResize="0"/>
          <p:nvPr/>
        </p:nvPicPr>
        <p:blipFill>
          <a:blip r:embed="rId5">
            <a:alphaModFix/>
          </a:blip>
          <a:stretch>
            <a:fillRect/>
          </a:stretch>
        </p:blipFill>
        <p:spPr>
          <a:xfrm>
            <a:off x="3122850" y="1659188"/>
            <a:ext cx="2847975" cy="28938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ef375c6ae3_3_27"/>
          <p:cNvSpPr txBox="1"/>
          <p:nvPr>
            <p:ph type="ctrTitle"/>
          </p:nvPr>
        </p:nvSpPr>
        <p:spPr>
          <a:xfrm>
            <a:off x="172700" y="269625"/>
            <a:ext cx="8520600" cy="68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100"/>
              <a:t>Spain, US &amp; India: Rating </a:t>
            </a:r>
            <a:endParaRPr/>
          </a:p>
        </p:txBody>
      </p:sp>
      <p:sp>
        <p:nvSpPr>
          <p:cNvPr id="250" name="Google Shape;250;gef375c6ae3_3_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gef375c6ae3_3_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52" name="Google Shape;252;gef375c6ae3_3_27"/>
          <p:cNvPicPr preferRelativeResize="0"/>
          <p:nvPr/>
        </p:nvPicPr>
        <p:blipFill>
          <a:blip r:embed="rId3">
            <a:alphaModFix/>
          </a:blip>
          <a:stretch>
            <a:fillRect/>
          </a:stretch>
        </p:blipFill>
        <p:spPr>
          <a:xfrm>
            <a:off x="0" y="1029375"/>
            <a:ext cx="3105150" cy="3429000"/>
          </a:xfrm>
          <a:prstGeom prst="rect">
            <a:avLst/>
          </a:prstGeom>
          <a:noFill/>
          <a:ln>
            <a:noFill/>
          </a:ln>
        </p:spPr>
      </p:pic>
      <p:pic>
        <p:nvPicPr>
          <p:cNvPr id="253" name="Google Shape;253;gef375c6ae3_3_27"/>
          <p:cNvPicPr preferRelativeResize="0"/>
          <p:nvPr/>
        </p:nvPicPr>
        <p:blipFill>
          <a:blip r:embed="rId4">
            <a:alphaModFix/>
          </a:blip>
          <a:stretch>
            <a:fillRect/>
          </a:stretch>
        </p:blipFill>
        <p:spPr>
          <a:xfrm>
            <a:off x="2971800" y="1029375"/>
            <a:ext cx="3200400" cy="3514725"/>
          </a:xfrm>
          <a:prstGeom prst="rect">
            <a:avLst/>
          </a:prstGeom>
          <a:noFill/>
          <a:ln>
            <a:noFill/>
          </a:ln>
        </p:spPr>
      </p:pic>
      <p:pic>
        <p:nvPicPr>
          <p:cNvPr id="254" name="Google Shape;254;gef375c6ae3_3_27"/>
          <p:cNvPicPr preferRelativeResize="0"/>
          <p:nvPr/>
        </p:nvPicPr>
        <p:blipFill>
          <a:blip r:embed="rId5">
            <a:alphaModFix/>
          </a:blip>
          <a:stretch>
            <a:fillRect/>
          </a:stretch>
        </p:blipFill>
        <p:spPr>
          <a:xfrm>
            <a:off x="6067413" y="1051800"/>
            <a:ext cx="3076575" cy="3514725"/>
          </a:xfrm>
          <a:prstGeom prst="rect">
            <a:avLst/>
          </a:prstGeom>
          <a:noFill/>
          <a:ln>
            <a:noFill/>
          </a:ln>
        </p:spPr>
      </p:pic>
      <p:sp>
        <p:nvSpPr>
          <p:cNvPr id="255" name="Google Shape;255;gef375c6ae3_3_27"/>
          <p:cNvSpPr txBox="1"/>
          <p:nvPr/>
        </p:nvSpPr>
        <p:spPr>
          <a:xfrm>
            <a:off x="428625" y="4587450"/>
            <a:ext cx="85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Spain and US prefers TV-Mature content, while India prefers TV -14 ( unsuitable for children under the age of 14)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ef375c6ae3_3_36"/>
          <p:cNvSpPr txBox="1"/>
          <p:nvPr>
            <p:ph type="ctrTitle"/>
          </p:nvPr>
        </p:nvSpPr>
        <p:spPr>
          <a:xfrm>
            <a:off x="251925" y="397050"/>
            <a:ext cx="8520600" cy="59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100"/>
              <a:t>Spain, US &amp; India: Genre</a:t>
            </a:r>
            <a:endParaRPr/>
          </a:p>
        </p:txBody>
      </p:sp>
      <p:sp>
        <p:nvSpPr>
          <p:cNvPr id="261" name="Google Shape;261;gef375c6ae3_3_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gef375c6ae3_3_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63" name="Google Shape;263;gef375c6ae3_3_36"/>
          <p:cNvPicPr preferRelativeResize="0"/>
          <p:nvPr/>
        </p:nvPicPr>
        <p:blipFill>
          <a:blip r:embed="rId3">
            <a:alphaModFix/>
          </a:blip>
          <a:stretch>
            <a:fillRect/>
          </a:stretch>
        </p:blipFill>
        <p:spPr>
          <a:xfrm>
            <a:off x="0" y="1449275"/>
            <a:ext cx="3198976" cy="2947501"/>
          </a:xfrm>
          <a:prstGeom prst="rect">
            <a:avLst/>
          </a:prstGeom>
          <a:noFill/>
          <a:ln>
            <a:noFill/>
          </a:ln>
        </p:spPr>
      </p:pic>
      <p:pic>
        <p:nvPicPr>
          <p:cNvPr id="264" name="Google Shape;264;gef375c6ae3_3_36"/>
          <p:cNvPicPr preferRelativeResize="0"/>
          <p:nvPr/>
        </p:nvPicPr>
        <p:blipFill>
          <a:blip r:embed="rId4">
            <a:alphaModFix/>
          </a:blip>
          <a:stretch>
            <a:fillRect/>
          </a:stretch>
        </p:blipFill>
        <p:spPr>
          <a:xfrm>
            <a:off x="2901125" y="1449275"/>
            <a:ext cx="3341750" cy="3079049"/>
          </a:xfrm>
          <a:prstGeom prst="rect">
            <a:avLst/>
          </a:prstGeom>
          <a:noFill/>
          <a:ln>
            <a:noFill/>
          </a:ln>
        </p:spPr>
      </p:pic>
      <p:pic>
        <p:nvPicPr>
          <p:cNvPr id="265" name="Google Shape;265;gef375c6ae3_3_36"/>
          <p:cNvPicPr preferRelativeResize="0"/>
          <p:nvPr/>
        </p:nvPicPr>
        <p:blipFill>
          <a:blip r:embed="rId5">
            <a:alphaModFix/>
          </a:blip>
          <a:stretch>
            <a:fillRect/>
          </a:stretch>
        </p:blipFill>
        <p:spPr>
          <a:xfrm>
            <a:off x="5679400" y="1449265"/>
            <a:ext cx="3341750" cy="3079061"/>
          </a:xfrm>
          <a:prstGeom prst="rect">
            <a:avLst/>
          </a:prstGeom>
          <a:noFill/>
          <a:ln>
            <a:noFill/>
          </a:ln>
        </p:spPr>
      </p:pic>
      <p:sp>
        <p:nvSpPr>
          <p:cNvPr id="266" name="Google Shape;266;gef375c6ae3_3_36"/>
          <p:cNvSpPr txBox="1"/>
          <p:nvPr/>
        </p:nvSpPr>
        <p:spPr>
          <a:xfrm>
            <a:off x="278025" y="4703300"/>
            <a:ext cx="84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Spain &amp; India has more International Movies, while US has more Drama Content.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ef375c6ae3_3_45"/>
          <p:cNvSpPr txBox="1"/>
          <p:nvPr>
            <p:ph type="ctrTitle"/>
          </p:nvPr>
        </p:nvSpPr>
        <p:spPr>
          <a:xfrm>
            <a:off x="242175" y="304350"/>
            <a:ext cx="8520600" cy="63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Spain, US &amp; Indian: Titles!</a:t>
            </a:r>
            <a:endParaRPr/>
          </a:p>
        </p:txBody>
      </p:sp>
      <p:sp>
        <p:nvSpPr>
          <p:cNvPr id="272" name="Google Shape;272;gef375c6ae3_3_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gef375c6ae3_3_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74" name="Google Shape;274;gef375c6ae3_3_45"/>
          <p:cNvPicPr preferRelativeResize="0"/>
          <p:nvPr/>
        </p:nvPicPr>
        <p:blipFill>
          <a:blip r:embed="rId3">
            <a:alphaModFix/>
          </a:blip>
          <a:stretch>
            <a:fillRect/>
          </a:stretch>
        </p:blipFill>
        <p:spPr>
          <a:xfrm>
            <a:off x="735675" y="1008739"/>
            <a:ext cx="3425988" cy="1754900"/>
          </a:xfrm>
          <a:prstGeom prst="rect">
            <a:avLst/>
          </a:prstGeom>
          <a:noFill/>
          <a:ln>
            <a:noFill/>
          </a:ln>
        </p:spPr>
      </p:pic>
      <p:pic>
        <p:nvPicPr>
          <p:cNvPr id="275" name="Google Shape;275;gef375c6ae3_3_45"/>
          <p:cNvPicPr preferRelativeResize="0"/>
          <p:nvPr/>
        </p:nvPicPr>
        <p:blipFill>
          <a:blip r:embed="rId4">
            <a:alphaModFix/>
          </a:blip>
          <a:stretch>
            <a:fillRect/>
          </a:stretch>
        </p:blipFill>
        <p:spPr>
          <a:xfrm>
            <a:off x="5406350" y="1008725"/>
            <a:ext cx="3425945" cy="1754900"/>
          </a:xfrm>
          <a:prstGeom prst="rect">
            <a:avLst/>
          </a:prstGeom>
          <a:noFill/>
          <a:ln>
            <a:noFill/>
          </a:ln>
        </p:spPr>
      </p:pic>
      <p:pic>
        <p:nvPicPr>
          <p:cNvPr id="276" name="Google Shape;276;gef375c6ae3_3_45"/>
          <p:cNvPicPr preferRelativeResize="0"/>
          <p:nvPr/>
        </p:nvPicPr>
        <p:blipFill>
          <a:blip r:embed="rId5">
            <a:alphaModFix/>
          </a:blip>
          <a:stretch>
            <a:fillRect/>
          </a:stretch>
        </p:blipFill>
        <p:spPr>
          <a:xfrm>
            <a:off x="2902050" y="2919175"/>
            <a:ext cx="3571525" cy="1829450"/>
          </a:xfrm>
          <a:prstGeom prst="rect">
            <a:avLst/>
          </a:prstGeom>
          <a:noFill/>
          <a:ln>
            <a:noFill/>
          </a:ln>
        </p:spPr>
      </p:pic>
      <p:sp>
        <p:nvSpPr>
          <p:cNvPr id="277" name="Google Shape;277;gef375c6ae3_3_45"/>
          <p:cNvSpPr txBox="1"/>
          <p:nvPr/>
        </p:nvSpPr>
        <p:spPr>
          <a:xfrm>
            <a:off x="301200" y="4807550"/>
            <a:ext cx="87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ef375c6ae3_3_54"/>
          <p:cNvSpPr txBox="1"/>
          <p:nvPr>
            <p:ph type="ctrTitle"/>
          </p:nvPr>
        </p:nvSpPr>
        <p:spPr>
          <a:xfrm>
            <a:off x="-173775" y="188525"/>
            <a:ext cx="9064200" cy="56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800"/>
              <a:t>Spain, US &amp; Indian: Description!</a:t>
            </a:r>
            <a:endParaRPr sz="4800"/>
          </a:p>
        </p:txBody>
      </p:sp>
      <p:sp>
        <p:nvSpPr>
          <p:cNvPr id="283" name="Google Shape;283;gef375c6ae3_3_5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gef375c6ae3_3_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85" name="Google Shape;285;gef375c6ae3_3_54"/>
          <p:cNvPicPr preferRelativeResize="0"/>
          <p:nvPr/>
        </p:nvPicPr>
        <p:blipFill>
          <a:blip r:embed="rId3">
            <a:alphaModFix/>
          </a:blip>
          <a:stretch>
            <a:fillRect/>
          </a:stretch>
        </p:blipFill>
        <p:spPr>
          <a:xfrm>
            <a:off x="518725" y="931300"/>
            <a:ext cx="3535825" cy="1811175"/>
          </a:xfrm>
          <a:prstGeom prst="rect">
            <a:avLst/>
          </a:prstGeom>
          <a:noFill/>
          <a:ln>
            <a:noFill/>
          </a:ln>
        </p:spPr>
      </p:pic>
      <p:pic>
        <p:nvPicPr>
          <p:cNvPr id="286" name="Google Shape;286;gef375c6ae3_3_54"/>
          <p:cNvPicPr preferRelativeResize="0"/>
          <p:nvPr/>
        </p:nvPicPr>
        <p:blipFill>
          <a:blip r:embed="rId4">
            <a:alphaModFix/>
          </a:blip>
          <a:stretch>
            <a:fillRect/>
          </a:stretch>
        </p:blipFill>
        <p:spPr>
          <a:xfrm>
            <a:off x="4635100" y="888038"/>
            <a:ext cx="3535825" cy="1811160"/>
          </a:xfrm>
          <a:prstGeom prst="rect">
            <a:avLst/>
          </a:prstGeom>
          <a:noFill/>
          <a:ln>
            <a:noFill/>
          </a:ln>
        </p:spPr>
      </p:pic>
      <p:pic>
        <p:nvPicPr>
          <p:cNvPr id="287" name="Google Shape;287;gef375c6ae3_3_54"/>
          <p:cNvPicPr preferRelativeResize="0"/>
          <p:nvPr/>
        </p:nvPicPr>
        <p:blipFill>
          <a:blip r:embed="rId5">
            <a:alphaModFix/>
          </a:blip>
          <a:stretch>
            <a:fillRect/>
          </a:stretch>
        </p:blipFill>
        <p:spPr>
          <a:xfrm>
            <a:off x="2699150" y="2990150"/>
            <a:ext cx="3401876" cy="1742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ef375c6ae3_3_63"/>
          <p:cNvSpPr txBox="1"/>
          <p:nvPr>
            <p:ph type="ctrTitle"/>
          </p:nvPr>
        </p:nvSpPr>
        <p:spPr>
          <a:xfrm>
            <a:off x="116675" y="78225"/>
            <a:ext cx="8520600" cy="73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Which Director to choose? </a:t>
            </a:r>
            <a:endParaRPr/>
          </a:p>
        </p:txBody>
      </p:sp>
      <p:sp>
        <p:nvSpPr>
          <p:cNvPr id="293" name="Google Shape;293;gef375c6ae3_3_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gef375c6ae3_3_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295" name="Google Shape;295;gef375c6ae3_3_63"/>
          <p:cNvPicPr preferRelativeResize="0"/>
          <p:nvPr/>
        </p:nvPicPr>
        <p:blipFill>
          <a:blip r:embed="rId3">
            <a:alphaModFix/>
          </a:blip>
          <a:stretch>
            <a:fillRect/>
          </a:stretch>
        </p:blipFill>
        <p:spPr>
          <a:xfrm>
            <a:off x="394700" y="833925"/>
            <a:ext cx="3658286" cy="1873900"/>
          </a:xfrm>
          <a:prstGeom prst="rect">
            <a:avLst/>
          </a:prstGeom>
          <a:noFill/>
          <a:ln>
            <a:noFill/>
          </a:ln>
        </p:spPr>
      </p:pic>
      <p:pic>
        <p:nvPicPr>
          <p:cNvPr id="296" name="Google Shape;296;gef375c6ae3_3_63"/>
          <p:cNvPicPr preferRelativeResize="0"/>
          <p:nvPr/>
        </p:nvPicPr>
        <p:blipFill>
          <a:blip r:embed="rId4">
            <a:alphaModFix/>
          </a:blip>
          <a:stretch>
            <a:fillRect/>
          </a:stretch>
        </p:blipFill>
        <p:spPr>
          <a:xfrm>
            <a:off x="4514075" y="813525"/>
            <a:ext cx="3737900" cy="1914690"/>
          </a:xfrm>
          <a:prstGeom prst="rect">
            <a:avLst/>
          </a:prstGeom>
          <a:noFill/>
          <a:ln>
            <a:noFill/>
          </a:ln>
        </p:spPr>
      </p:pic>
      <p:pic>
        <p:nvPicPr>
          <p:cNvPr id="297" name="Google Shape;297;gef375c6ae3_3_63"/>
          <p:cNvPicPr preferRelativeResize="0"/>
          <p:nvPr/>
        </p:nvPicPr>
        <p:blipFill>
          <a:blip r:embed="rId5">
            <a:alphaModFix/>
          </a:blip>
          <a:stretch>
            <a:fillRect/>
          </a:stretch>
        </p:blipFill>
        <p:spPr>
          <a:xfrm>
            <a:off x="2910448" y="2903650"/>
            <a:ext cx="3658277" cy="1873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ef406580f3_0_0"/>
          <p:cNvSpPr txBox="1"/>
          <p:nvPr>
            <p:ph type="ctrTitle"/>
          </p:nvPr>
        </p:nvSpPr>
        <p:spPr>
          <a:xfrm>
            <a:off x="334800" y="2171225"/>
            <a:ext cx="8809200" cy="65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b="1" sz="4000"/>
          </a:p>
        </p:txBody>
      </p:sp>
      <p:sp>
        <p:nvSpPr>
          <p:cNvPr id="70" name="Google Shape;70;gef406580f3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71" name="Google Shape;71;gef406580f3_0_0"/>
          <p:cNvPicPr preferRelativeResize="0"/>
          <p:nvPr/>
        </p:nvPicPr>
        <p:blipFill>
          <a:blip r:embed="rId3">
            <a:alphaModFix/>
          </a:blip>
          <a:stretch>
            <a:fillRect/>
          </a:stretch>
        </p:blipFill>
        <p:spPr>
          <a:xfrm>
            <a:off x="0" y="506550"/>
            <a:ext cx="9144000" cy="4636950"/>
          </a:xfrm>
          <a:prstGeom prst="rect">
            <a:avLst/>
          </a:prstGeom>
          <a:noFill/>
          <a:ln>
            <a:noFill/>
          </a:ln>
        </p:spPr>
      </p:pic>
      <p:sp>
        <p:nvSpPr>
          <p:cNvPr id="72" name="Google Shape;72;gef406580f3_0_0"/>
          <p:cNvSpPr txBox="1"/>
          <p:nvPr/>
        </p:nvSpPr>
        <p:spPr>
          <a:xfrm>
            <a:off x="185350" y="81100"/>
            <a:ext cx="78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Dataframe from our Netflix Dataset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ef375c6ae3_3_72"/>
          <p:cNvSpPr txBox="1"/>
          <p:nvPr>
            <p:ph type="ctrTitle"/>
          </p:nvPr>
        </p:nvSpPr>
        <p:spPr>
          <a:xfrm>
            <a:off x="317775" y="206375"/>
            <a:ext cx="8160900" cy="7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Actors preferred! </a:t>
            </a:r>
            <a:endParaRPr/>
          </a:p>
        </p:txBody>
      </p:sp>
      <p:sp>
        <p:nvSpPr>
          <p:cNvPr id="303" name="Google Shape;303;gef375c6ae3_3_7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gef375c6ae3_3_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305" name="Google Shape;305;gef375c6ae3_3_72"/>
          <p:cNvPicPr preferRelativeResize="0"/>
          <p:nvPr/>
        </p:nvPicPr>
        <p:blipFill>
          <a:blip r:embed="rId3">
            <a:alphaModFix/>
          </a:blip>
          <a:stretch>
            <a:fillRect/>
          </a:stretch>
        </p:blipFill>
        <p:spPr>
          <a:xfrm>
            <a:off x="660300" y="1044575"/>
            <a:ext cx="3533275" cy="1809900"/>
          </a:xfrm>
          <a:prstGeom prst="rect">
            <a:avLst/>
          </a:prstGeom>
          <a:noFill/>
          <a:ln>
            <a:noFill/>
          </a:ln>
        </p:spPr>
      </p:pic>
      <p:pic>
        <p:nvPicPr>
          <p:cNvPr id="306" name="Google Shape;306;gef375c6ae3_3_72"/>
          <p:cNvPicPr preferRelativeResize="0"/>
          <p:nvPr/>
        </p:nvPicPr>
        <p:blipFill>
          <a:blip r:embed="rId4">
            <a:alphaModFix/>
          </a:blip>
          <a:stretch>
            <a:fillRect/>
          </a:stretch>
        </p:blipFill>
        <p:spPr>
          <a:xfrm>
            <a:off x="4815275" y="1082175"/>
            <a:ext cx="3386525" cy="1734700"/>
          </a:xfrm>
          <a:prstGeom prst="rect">
            <a:avLst/>
          </a:prstGeom>
          <a:noFill/>
          <a:ln>
            <a:noFill/>
          </a:ln>
        </p:spPr>
      </p:pic>
      <p:pic>
        <p:nvPicPr>
          <p:cNvPr id="307" name="Google Shape;307;gef375c6ae3_3_72"/>
          <p:cNvPicPr preferRelativeResize="0"/>
          <p:nvPr/>
        </p:nvPicPr>
        <p:blipFill>
          <a:blip r:embed="rId5">
            <a:alphaModFix/>
          </a:blip>
          <a:stretch>
            <a:fillRect/>
          </a:stretch>
        </p:blipFill>
        <p:spPr>
          <a:xfrm>
            <a:off x="2578036" y="2954375"/>
            <a:ext cx="3640381" cy="1864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ebcd56c054_0_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Netflix </a:t>
            </a:r>
            <a:r>
              <a:rPr lang="en-GB"/>
              <a:t>focusing</a:t>
            </a:r>
            <a:r>
              <a:rPr lang="en-GB"/>
              <a:t> more on TV Shows/Movies</a:t>
            </a:r>
            <a:endParaRPr/>
          </a:p>
        </p:txBody>
      </p:sp>
      <p:sp>
        <p:nvSpPr>
          <p:cNvPr id="313" name="Google Shape;313;gebcd56c054_0_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ebcd56c054_0_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315" name="Google Shape;315;gebcd56c054_0_17"/>
          <p:cNvPicPr preferRelativeResize="0"/>
          <p:nvPr/>
        </p:nvPicPr>
        <p:blipFill>
          <a:blip r:embed="rId3">
            <a:alphaModFix/>
          </a:blip>
          <a:stretch>
            <a:fillRect/>
          </a:stretch>
        </p:blipFill>
        <p:spPr>
          <a:xfrm>
            <a:off x="0" y="1309051"/>
            <a:ext cx="9144001" cy="3194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ef375c6ae3_3_8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Clustering dataset - Text Features</a:t>
            </a:r>
            <a:endParaRPr/>
          </a:p>
        </p:txBody>
      </p:sp>
      <p:sp>
        <p:nvSpPr>
          <p:cNvPr id="321" name="Google Shape;321;gef375c6ae3_3_8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gef375c6ae3_3_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ee210d644e_0_27"/>
          <p:cNvSpPr txBox="1"/>
          <p:nvPr>
            <p:ph type="ctrTitle"/>
          </p:nvPr>
        </p:nvSpPr>
        <p:spPr>
          <a:xfrm>
            <a:off x="421800" y="168050"/>
            <a:ext cx="8520600" cy="94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Text Preprocessing!</a:t>
            </a:r>
            <a:endParaRPr/>
          </a:p>
        </p:txBody>
      </p:sp>
      <p:sp>
        <p:nvSpPr>
          <p:cNvPr id="328" name="Google Shape;328;gee210d644e_0_27"/>
          <p:cNvSpPr txBox="1"/>
          <p:nvPr>
            <p:ph idx="1" type="subTitle"/>
          </p:nvPr>
        </p:nvSpPr>
        <p:spPr>
          <a:xfrm>
            <a:off x="311700" y="2904450"/>
            <a:ext cx="8520600" cy="792600"/>
          </a:xfrm>
          <a:prstGeom prst="rect">
            <a:avLst/>
          </a:prstGeom>
          <a:noFill/>
          <a:ln>
            <a:noFill/>
          </a:ln>
        </p:spPr>
        <p:txBody>
          <a:bodyPr anchorCtr="0" anchor="t" bIns="91425" lIns="91425" spcFirstLastPara="1" rIns="91425" wrap="square" tIns="91425">
            <a:noAutofit/>
          </a:bodyPr>
          <a:lstStyle/>
          <a:p>
            <a:pPr indent="-406400" lvl="0" marL="457200" rtl="0" algn="ctr">
              <a:lnSpc>
                <a:spcPct val="100000"/>
              </a:lnSpc>
              <a:spcBef>
                <a:spcPts val="0"/>
              </a:spcBef>
              <a:spcAft>
                <a:spcPts val="0"/>
              </a:spcAft>
              <a:buSzPts val="2800"/>
              <a:buChar char="●"/>
            </a:pPr>
            <a:r>
              <a:t/>
            </a:r>
            <a:endParaRPr/>
          </a:p>
        </p:txBody>
      </p:sp>
      <p:sp>
        <p:nvSpPr>
          <p:cNvPr id="329" name="Google Shape;329;gee210d644e_0_27"/>
          <p:cNvSpPr txBox="1"/>
          <p:nvPr/>
        </p:nvSpPr>
        <p:spPr>
          <a:xfrm>
            <a:off x="391800" y="1868525"/>
            <a:ext cx="3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0" name="Google Shape;330;gee210d644e_0_27"/>
          <p:cNvGrpSpPr/>
          <p:nvPr/>
        </p:nvGrpSpPr>
        <p:grpSpPr>
          <a:xfrm>
            <a:off x="6858000" y="1397037"/>
            <a:ext cx="2286000" cy="3354316"/>
            <a:chOff x="0" y="2295575"/>
            <a:chExt cx="2286000" cy="2847950"/>
          </a:xfrm>
        </p:grpSpPr>
        <p:grpSp>
          <p:nvGrpSpPr>
            <p:cNvPr id="331" name="Google Shape;331;gee210d644e_0_27"/>
            <p:cNvGrpSpPr/>
            <p:nvPr/>
          </p:nvGrpSpPr>
          <p:grpSpPr>
            <a:xfrm>
              <a:off x="0" y="2295575"/>
              <a:ext cx="2286000" cy="2847950"/>
              <a:chOff x="0" y="2295575"/>
              <a:chExt cx="2286000" cy="2847950"/>
            </a:xfrm>
          </p:grpSpPr>
          <p:sp>
            <p:nvSpPr>
              <p:cNvPr id="332" name="Google Shape;332;gee210d644e_0_27"/>
              <p:cNvSpPr/>
              <p:nvPr/>
            </p:nvSpPr>
            <p:spPr>
              <a:xfrm>
                <a:off x="0" y="2823925"/>
                <a:ext cx="2286000" cy="2319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ee210d644e_0_27"/>
              <p:cNvSpPr/>
              <p:nvPr/>
            </p:nvSpPr>
            <p:spPr>
              <a:xfrm>
                <a:off x="0" y="2295575"/>
                <a:ext cx="2286000" cy="537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4" name="Google Shape;334;gee210d644e_0_27"/>
            <p:cNvSpPr txBox="1"/>
            <p:nvPr/>
          </p:nvSpPr>
          <p:spPr>
            <a:xfrm>
              <a:off x="216308" y="2441115"/>
              <a:ext cx="16560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700"/>
                <a:buFont typeface="Arial"/>
                <a:buNone/>
              </a:pPr>
              <a:r>
                <a:rPr b="1" i="0" lang="en-GB" sz="1700" u="none" cap="none" strike="noStrike">
                  <a:solidFill>
                    <a:schemeClr val="lt1"/>
                  </a:solidFill>
                  <a:latin typeface="Roboto"/>
                  <a:ea typeface="Roboto"/>
                  <a:cs typeface="Roboto"/>
                  <a:sym typeface="Roboto"/>
                </a:rPr>
                <a:t>4. STEMMING</a:t>
              </a:r>
              <a:endParaRPr b="1" i="0" sz="1700" u="none" cap="none" strike="noStrike">
                <a:solidFill>
                  <a:schemeClr val="lt1"/>
                </a:solidFill>
                <a:latin typeface="Roboto"/>
                <a:ea typeface="Roboto"/>
                <a:cs typeface="Roboto"/>
                <a:sym typeface="Roboto"/>
              </a:endParaRPr>
            </a:p>
          </p:txBody>
        </p:sp>
        <p:sp>
          <p:nvSpPr>
            <p:cNvPr id="335" name="Google Shape;335;gee210d644e_0_2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Roboto"/>
                <a:buChar char="●"/>
              </a:pPr>
              <a:r>
                <a:rPr b="1" i="0" lang="en-GB" sz="1200" u="none" cap="none" strike="noStrike">
                  <a:solidFill>
                    <a:schemeClr val="dk2"/>
                  </a:solidFill>
                  <a:latin typeface="Roboto"/>
                  <a:ea typeface="Roboto"/>
                  <a:cs typeface="Roboto"/>
                  <a:sym typeface="Roboto"/>
                </a:rPr>
                <a:t>Transformed words to roots</a:t>
              </a:r>
              <a:endParaRPr b="1" i="0" sz="1200" u="none" cap="none" strike="noStrike">
                <a:solidFill>
                  <a:schemeClr val="dk2"/>
                </a:solidFill>
                <a:latin typeface="Roboto"/>
                <a:ea typeface="Roboto"/>
                <a:cs typeface="Roboto"/>
                <a:sym typeface="Roboto"/>
              </a:endParaRPr>
            </a:p>
            <a:p>
              <a:pPr indent="-304800" lvl="0" marL="457200" marR="0" rtl="0" algn="l">
                <a:lnSpc>
                  <a:spcPct val="100000"/>
                </a:lnSpc>
                <a:spcBef>
                  <a:spcPts val="0"/>
                </a:spcBef>
                <a:spcAft>
                  <a:spcPts val="0"/>
                </a:spcAft>
                <a:buClr>
                  <a:schemeClr val="dk2"/>
                </a:buClr>
                <a:buSzPts val="1200"/>
                <a:buFont typeface="Roboto"/>
                <a:buChar char="●"/>
              </a:pPr>
              <a:r>
                <a:rPr b="1" i="0" lang="en-GB" sz="1200" u="none" cap="none" strike="noStrike">
                  <a:solidFill>
                    <a:schemeClr val="dk2"/>
                  </a:solidFill>
                  <a:latin typeface="Roboto"/>
                  <a:ea typeface="Roboto"/>
                  <a:cs typeface="Roboto"/>
                  <a:sym typeface="Roboto"/>
                </a:rPr>
                <a:t>Used Snowball Stemmer</a:t>
              </a:r>
              <a:endParaRPr b="1" i="0" sz="1200" u="none" cap="none" strike="noStrike">
                <a:solidFill>
                  <a:schemeClr val="dk2"/>
                </a:solidFill>
                <a:latin typeface="Roboto"/>
                <a:ea typeface="Roboto"/>
                <a:cs typeface="Roboto"/>
                <a:sym typeface="Roboto"/>
              </a:endParaRPr>
            </a:p>
          </p:txBody>
        </p:sp>
        <p:sp>
          <p:nvSpPr>
            <p:cNvPr id="336" name="Google Shape;336;gee210d644e_0_2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t/>
              </a:r>
              <a:endParaRPr b="0" i="0" sz="900" u="none" cap="none" strike="noStrike">
                <a:solidFill>
                  <a:srgbClr val="5E5E5E"/>
                </a:solidFill>
                <a:latin typeface="Roboto"/>
                <a:ea typeface="Roboto"/>
                <a:cs typeface="Roboto"/>
                <a:sym typeface="Roboto"/>
              </a:endParaRPr>
            </a:p>
          </p:txBody>
        </p:sp>
      </p:grpSp>
      <p:grpSp>
        <p:nvGrpSpPr>
          <p:cNvPr id="337" name="Google Shape;337;gee210d644e_0_27"/>
          <p:cNvGrpSpPr/>
          <p:nvPr/>
        </p:nvGrpSpPr>
        <p:grpSpPr>
          <a:xfrm>
            <a:off x="4572000" y="1397037"/>
            <a:ext cx="2286000" cy="3354316"/>
            <a:chOff x="0" y="2295575"/>
            <a:chExt cx="2286000" cy="2847950"/>
          </a:xfrm>
        </p:grpSpPr>
        <p:grpSp>
          <p:nvGrpSpPr>
            <p:cNvPr id="338" name="Google Shape;338;gee210d644e_0_27"/>
            <p:cNvGrpSpPr/>
            <p:nvPr/>
          </p:nvGrpSpPr>
          <p:grpSpPr>
            <a:xfrm>
              <a:off x="0" y="2295575"/>
              <a:ext cx="2286000" cy="2847950"/>
              <a:chOff x="0" y="2295575"/>
              <a:chExt cx="2286000" cy="2847950"/>
            </a:xfrm>
          </p:grpSpPr>
          <p:sp>
            <p:nvSpPr>
              <p:cNvPr id="339" name="Google Shape;339;gee210d644e_0_27"/>
              <p:cNvSpPr/>
              <p:nvPr/>
            </p:nvSpPr>
            <p:spPr>
              <a:xfrm>
                <a:off x="0" y="2823925"/>
                <a:ext cx="2286000" cy="2319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ee210d644e_0_27"/>
              <p:cNvSpPr/>
              <p:nvPr/>
            </p:nvSpPr>
            <p:spPr>
              <a:xfrm>
                <a:off x="0" y="2295575"/>
                <a:ext cx="2286000" cy="53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1" name="Google Shape;341;gee210d644e_0_27"/>
            <p:cNvSpPr txBox="1"/>
            <p:nvPr/>
          </p:nvSpPr>
          <p:spPr>
            <a:xfrm>
              <a:off x="216300" y="2441115"/>
              <a:ext cx="20697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700"/>
                <a:buFont typeface="Arial"/>
                <a:buNone/>
              </a:pPr>
              <a:r>
                <a:rPr b="1" i="0" lang="en-GB" sz="1700" u="none" cap="none" strike="noStrike">
                  <a:solidFill>
                    <a:schemeClr val="lt1"/>
                  </a:solidFill>
                  <a:latin typeface="Roboto"/>
                  <a:ea typeface="Roboto"/>
                  <a:cs typeface="Roboto"/>
                  <a:sym typeface="Roboto"/>
                </a:rPr>
                <a:t>3. TOKENIZATION</a:t>
              </a:r>
              <a:endParaRPr b="1" i="0" sz="1700" u="none" cap="none" strike="noStrike">
                <a:solidFill>
                  <a:schemeClr val="lt1"/>
                </a:solidFill>
                <a:latin typeface="Roboto"/>
                <a:ea typeface="Roboto"/>
                <a:cs typeface="Roboto"/>
                <a:sym typeface="Roboto"/>
              </a:endParaRPr>
            </a:p>
          </p:txBody>
        </p:sp>
        <p:sp>
          <p:nvSpPr>
            <p:cNvPr id="342" name="Google Shape;342;gee210d644e_0_2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FFFFFF"/>
                </a:buClr>
                <a:buSzPts val="1200"/>
                <a:buFont typeface="Roboto"/>
                <a:buChar char="●"/>
              </a:pPr>
              <a:r>
                <a:rPr b="1" i="0" lang="en-GB" sz="1200" u="none" cap="none" strike="noStrike">
                  <a:solidFill>
                    <a:srgbClr val="FFFFFF"/>
                  </a:solidFill>
                  <a:latin typeface="Roboto"/>
                  <a:ea typeface="Roboto"/>
                  <a:cs typeface="Roboto"/>
                  <a:sym typeface="Roboto"/>
                </a:rPr>
                <a:t>Splitted sentences to tokens</a:t>
              </a:r>
              <a:endParaRPr b="1" i="0" sz="1200" u="none" cap="none" strike="noStrike">
                <a:solidFill>
                  <a:srgbClr val="FFFFFF"/>
                </a:solidFill>
                <a:latin typeface="Roboto"/>
                <a:ea typeface="Roboto"/>
                <a:cs typeface="Roboto"/>
                <a:sym typeface="Roboto"/>
              </a:endParaRPr>
            </a:p>
            <a:p>
              <a:pPr indent="-304800" lvl="0" marL="457200" marR="0" rtl="0" algn="l">
                <a:lnSpc>
                  <a:spcPct val="100000"/>
                </a:lnSpc>
                <a:spcBef>
                  <a:spcPts val="0"/>
                </a:spcBef>
                <a:spcAft>
                  <a:spcPts val="0"/>
                </a:spcAft>
                <a:buClr>
                  <a:srgbClr val="FFFFFF"/>
                </a:buClr>
                <a:buSzPts val="1200"/>
                <a:buFont typeface="Roboto"/>
                <a:buChar char="●"/>
              </a:pPr>
              <a:r>
                <a:rPr b="1" i="0" lang="en-GB" sz="1200" u="none" cap="none" strike="noStrike">
                  <a:solidFill>
                    <a:srgbClr val="FFFFFF"/>
                  </a:solidFill>
                  <a:latin typeface="Roboto"/>
                  <a:ea typeface="Roboto"/>
                  <a:cs typeface="Roboto"/>
                  <a:sym typeface="Roboto"/>
                </a:rPr>
                <a:t>Used word_tokenise from nltk</a:t>
              </a:r>
              <a:endParaRPr b="1" i="0" sz="1200" u="none" cap="none" strike="noStrike">
                <a:solidFill>
                  <a:srgbClr val="FFFFFF"/>
                </a:solidFill>
                <a:latin typeface="Roboto"/>
                <a:ea typeface="Roboto"/>
                <a:cs typeface="Roboto"/>
                <a:sym typeface="Roboto"/>
              </a:endParaRPr>
            </a:p>
          </p:txBody>
        </p:sp>
        <p:sp>
          <p:nvSpPr>
            <p:cNvPr id="343" name="Google Shape;343;gee210d644e_0_2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t/>
              </a:r>
              <a:endParaRPr b="0" i="0" sz="900" u="none" cap="none" strike="noStrike">
                <a:solidFill>
                  <a:srgbClr val="5E5E5E"/>
                </a:solidFill>
                <a:latin typeface="Roboto"/>
                <a:ea typeface="Roboto"/>
                <a:cs typeface="Roboto"/>
                <a:sym typeface="Roboto"/>
              </a:endParaRPr>
            </a:p>
          </p:txBody>
        </p:sp>
        <p:cxnSp>
          <p:nvCxnSpPr>
            <p:cNvPr id="344" name="Google Shape;344;gee210d644e_0_27"/>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345" name="Google Shape;345;gee210d644e_0_27"/>
          <p:cNvGrpSpPr/>
          <p:nvPr/>
        </p:nvGrpSpPr>
        <p:grpSpPr>
          <a:xfrm>
            <a:off x="2286000" y="1397030"/>
            <a:ext cx="2286000" cy="3354316"/>
            <a:chOff x="0" y="2295575"/>
            <a:chExt cx="2286000" cy="2847950"/>
          </a:xfrm>
        </p:grpSpPr>
        <p:grpSp>
          <p:nvGrpSpPr>
            <p:cNvPr id="346" name="Google Shape;346;gee210d644e_0_27"/>
            <p:cNvGrpSpPr/>
            <p:nvPr/>
          </p:nvGrpSpPr>
          <p:grpSpPr>
            <a:xfrm>
              <a:off x="0" y="2295575"/>
              <a:ext cx="2286000" cy="2847950"/>
              <a:chOff x="0" y="2295575"/>
              <a:chExt cx="2286000" cy="2847950"/>
            </a:xfrm>
          </p:grpSpPr>
          <p:sp>
            <p:nvSpPr>
              <p:cNvPr id="347" name="Google Shape;347;gee210d644e_0_27"/>
              <p:cNvSpPr/>
              <p:nvPr/>
            </p:nvSpPr>
            <p:spPr>
              <a:xfrm>
                <a:off x="0" y="2823925"/>
                <a:ext cx="2286000" cy="2319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ee210d644e_0_27"/>
              <p:cNvSpPr/>
              <p:nvPr/>
            </p:nvSpPr>
            <p:spPr>
              <a:xfrm>
                <a:off x="0" y="2295575"/>
                <a:ext cx="2286000" cy="537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gee210d644e_0_27"/>
            <p:cNvSpPr txBox="1"/>
            <p:nvPr/>
          </p:nvSpPr>
          <p:spPr>
            <a:xfrm>
              <a:off x="368699" y="2441111"/>
              <a:ext cx="17670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700"/>
                <a:buFont typeface="Arial"/>
                <a:buNone/>
              </a:pPr>
              <a:r>
                <a:rPr b="1" i="0" lang="en-GB" sz="1700" u="none" cap="none" strike="noStrike">
                  <a:solidFill>
                    <a:schemeClr val="lt1"/>
                  </a:solidFill>
                  <a:latin typeface="Roboto"/>
                  <a:ea typeface="Roboto"/>
                  <a:cs typeface="Roboto"/>
                  <a:sym typeface="Roboto"/>
                </a:rPr>
                <a:t>2. STOPWORDS</a:t>
              </a:r>
              <a:r>
                <a:rPr b="0" i="0" lang="en-GB" sz="1000" u="none" cap="none" strike="noStrike">
                  <a:solidFill>
                    <a:schemeClr val="lt1"/>
                  </a:solidFill>
                  <a:latin typeface="Roboto"/>
                  <a:ea typeface="Roboto"/>
                  <a:cs typeface="Roboto"/>
                  <a:sym typeface="Roboto"/>
                </a:rPr>
                <a:t> </a:t>
              </a:r>
              <a:endParaRPr b="0" i="0" sz="1000" u="none" cap="none" strike="noStrike">
                <a:solidFill>
                  <a:schemeClr val="lt1"/>
                </a:solidFill>
                <a:latin typeface="Roboto"/>
                <a:ea typeface="Roboto"/>
                <a:cs typeface="Roboto"/>
                <a:sym typeface="Roboto"/>
              </a:endParaRPr>
            </a:p>
          </p:txBody>
        </p:sp>
        <p:sp>
          <p:nvSpPr>
            <p:cNvPr id="350" name="Google Shape;350;gee210d644e_0_2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FFFFFF"/>
                </a:buClr>
                <a:buSzPts val="1200"/>
                <a:buFont typeface="Roboto"/>
                <a:buChar char="●"/>
              </a:pPr>
              <a:r>
                <a:rPr b="1" i="0" lang="en-GB" sz="1200" u="none" cap="none" strike="noStrike">
                  <a:solidFill>
                    <a:srgbClr val="FFFFFF"/>
                  </a:solidFill>
                  <a:latin typeface="Roboto"/>
                  <a:ea typeface="Roboto"/>
                  <a:cs typeface="Roboto"/>
                  <a:sym typeface="Roboto"/>
                </a:rPr>
                <a:t>Removed Stop words </a:t>
              </a:r>
              <a:endParaRPr b="1" i="0" sz="1200" u="none" cap="none" strike="noStrike">
                <a:solidFill>
                  <a:srgbClr val="FFFFFF"/>
                </a:solidFill>
                <a:latin typeface="Roboto"/>
                <a:ea typeface="Roboto"/>
                <a:cs typeface="Roboto"/>
                <a:sym typeface="Roboto"/>
              </a:endParaRPr>
            </a:p>
            <a:p>
              <a:pPr indent="-304800" lvl="0" marL="457200" marR="0" rtl="0" algn="l">
                <a:lnSpc>
                  <a:spcPct val="100000"/>
                </a:lnSpc>
                <a:spcBef>
                  <a:spcPts val="0"/>
                </a:spcBef>
                <a:spcAft>
                  <a:spcPts val="0"/>
                </a:spcAft>
                <a:buClr>
                  <a:srgbClr val="FFFFFF"/>
                </a:buClr>
                <a:buSzPts val="1200"/>
                <a:buFont typeface="Roboto"/>
                <a:buChar char="●"/>
              </a:pPr>
              <a:r>
                <a:rPr b="1" i="0" lang="en-GB" sz="1200" u="none" cap="none" strike="noStrike">
                  <a:solidFill>
                    <a:srgbClr val="FFFFFF"/>
                  </a:solidFill>
                  <a:latin typeface="Roboto"/>
                  <a:ea typeface="Roboto"/>
                  <a:cs typeface="Roboto"/>
                  <a:sym typeface="Roboto"/>
                </a:rPr>
                <a:t>Normal english words &amp; problem specific </a:t>
              </a:r>
              <a:endParaRPr b="1" i="0" sz="1200" u="none" cap="none" strike="noStrike">
                <a:solidFill>
                  <a:srgbClr val="FFFFFF"/>
                </a:solidFill>
                <a:latin typeface="Roboto"/>
                <a:ea typeface="Roboto"/>
                <a:cs typeface="Roboto"/>
                <a:sym typeface="Roboto"/>
              </a:endParaRPr>
            </a:p>
          </p:txBody>
        </p:sp>
        <p:sp>
          <p:nvSpPr>
            <p:cNvPr id="351" name="Google Shape;351;gee210d644e_0_2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t/>
              </a:r>
              <a:endParaRPr b="0" i="0" sz="900" u="none" cap="none" strike="noStrike">
                <a:solidFill>
                  <a:srgbClr val="FFFFFF"/>
                </a:solidFill>
                <a:latin typeface="Roboto"/>
                <a:ea typeface="Roboto"/>
                <a:cs typeface="Roboto"/>
                <a:sym typeface="Roboto"/>
              </a:endParaRPr>
            </a:p>
          </p:txBody>
        </p:sp>
        <p:cxnSp>
          <p:nvCxnSpPr>
            <p:cNvPr id="352" name="Google Shape;352;gee210d644e_0_27"/>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353" name="Google Shape;353;gee210d644e_0_27"/>
          <p:cNvGrpSpPr/>
          <p:nvPr/>
        </p:nvGrpSpPr>
        <p:grpSpPr>
          <a:xfrm>
            <a:off x="0" y="1397028"/>
            <a:ext cx="2286000" cy="3354316"/>
            <a:chOff x="0" y="2295575"/>
            <a:chExt cx="2286000" cy="2847950"/>
          </a:xfrm>
        </p:grpSpPr>
        <p:grpSp>
          <p:nvGrpSpPr>
            <p:cNvPr id="354" name="Google Shape;354;gee210d644e_0_27"/>
            <p:cNvGrpSpPr/>
            <p:nvPr/>
          </p:nvGrpSpPr>
          <p:grpSpPr>
            <a:xfrm>
              <a:off x="0" y="2295575"/>
              <a:ext cx="2286000" cy="2847950"/>
              <a:chOff x="0" y="2295575"/>
              <a:chExt cx="2286000" cy="2847950"/>
            </a:xfrm>
          </p:grpSpPr>
          <p:sp>
            <p:nvSpPr>
              <p:cNvPr id="355" name="Google Shape;355;gee210d644e_0_27"/>
              <p:cNvSpPr/>
              <p:nvPr/>
            </p:nvSpPr>
            <p:spPr>
              <a:xfrm>
                <a:off x="0" y="2823925"/>
                <a:ext cx="2286000" cy="2319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ee210d644e_0_27"/>
              <p:cNvSpPr/>
              <p:nvPr/>
            </p:nvSpPr>
            <p:spPr>
              <a:xfrm>
                <a:off x="0" y="2295575"/>
                <a:ext cx="2286000" cy="537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gee210d644e_0_27"/>
            <p:cNvSpPr txBox="1"/>
            <p:nvPr/>
          </p:nvSpPr>
          <p:spPr>
            <a:xfrm>
              <a:off x="216310" y="2441107"/>
              <a:ext cx="1853400" cy="260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chemeClr val="lt1"/>
                </a:buClr>
                <a:buSzPts val="1700"/>
                <a:buFont typeface="Roboto"/>
                <a:buAutoNum type="arabicPeriod"/>
              </a:pPr>
              <a:r>
                <a:rPr b="1" i="0" lang="en-GB" sz="1700" u="none" cap="none" strike="noStrike">
                  <a:solidFill>
                    <a:schemeClr val="lt1"/>
                  </a:solidFill>
                  <a:latin typeface="Roboto"/>
                  <a:ea typeface="Roboto"/>
                  <a:cs typeface="Roboto"/>
                  <a:sym typeface="Roboto"/>
                </a:rPr>
                <a:t>CLEANING</a:t>
              </a:r>
              <a:endParaRPr b="1" i="0" sz="1700" u="none" cap="none" strike="noStrike">
                <a:solidFill>
                  <a:schemeClr val="lt1"/>
                </a:solidFill>
                <a:latin typeface="Roboto"/>
                <a:ea typeface="Roboto"/>
                <a:cs typeface="Roboto"/>
                <a:sym typeface="Roboto"/>
              </a:endParaRPr>
            </a:p>
          </p:txBody>
        </p:sp>
        <p:sp>
          <p:nvSpPr>
            <p:cNvPr id="358" name="Google Shape;358;gee210d644e_0_2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Cleaned Null values</a:t>
              </a:r>
              <a:endParaRPr b="1" sz="1200">
                <a:solidFill>
                  <a:srgbClr val="FFFFFF"/>
                </a:solidFill>
                <a:latin typeface="Roboto"/>
                <a:ea typeface="Roboto"/>
                <a:cs typeface="Roboto"/>
                <a:sym typeface="Roboto"/>
              </a:endParaRPr>
            </a:p>
            <a:p>
              <a:pPr indent="-304800" lvl="0" marL="457200" marR="0" rtl="0" algn="l">
                <a:lnSpc>
                  <a:spcPct val="100000"/>
                </a:lnSpc>
                <a:spcBef>
                  <a:spcPts val="0"/>
                </a:spcBef>
                <a:spcAft>
                  <a:spcPts val="0"/>
                </a:spcAft>
                <a:buClr>
                  <a:srgbClr val="FFFFFF"/>
                </a:buClr>
                <a:buSzPts val="1200"/>
                <a:buFont typeface="Roboto"/>
                <a:buChar char="●"/>
              </a:pPr>
              <a:r>
                <a:rPr b="1" i="0" lang="en-GB" sz="1200" u="none" cap="none" strike="noStrike">
                  <a:solidFill>
                    <a:srgbClr val="FFFFFF"/>
                  </a:solidFill>
                  <a:latin typeface="Roboto"/>
                  <a:ea typeface="Roboto"/>
                  <a:cs typeface="Roboto"/>
                  <a:sym typeface="Roboto"/>
                </a:rPr>
                <a:t>All Columns: Only characters selected by regex</a:t>
              </a:r>
              <a:endParaRPr b="1" i="0" sz="1200" u="none" cap="none" strike="noStrike">
                <a:solidFill>
                  <a:srgbClr val="FFFFFF"/>
                </a:solidFill>
                <a:latin typeface="Roboto"/>
                <a:ea typeface="Roboto"/>
                <a:cs typeface="Roboto"/>
                <a:sym typeface="Roboto"/>
              </a:endParaRPr>
            </a:p>
            <a:p>
              <a:pPr indent="-304800" lvl="0" marL="457200" marR="0" rtl="0" algn="l">
                <a:lnSpc>
                  <a:spcPct val="100000"/>
                </a:lnSpc>
                <a:spcBef>
                  <a:spcPts val="0"/>
                </a:spcBef>
                <a:spcAft>
                  <a:spcPts val="0"/>
                </a:spcAft>
                <a:buClr>
                  <a:srgbClr val="FFFFFF"/>
                </a:buClr>
                <a:buSzPts val="1200"/>
                <a:buFont typeface="Roboto"/>
                <a:buChar char="●"/>
              </a:pPr>
              <a:r>
                <a:rPr b="1" i="0" lang="en-GB" sz="1200" u="none" cap="none" strike="noStrike">
                  <a:solidFill>
                    <a:srgbClr val="FFFFFF"/>
                  </a:solidFill>
                  <a:latin typeface="Roboto"/>
                  <a:ea typeface="Roboto"/>
                  <a:cs typeface="Roboto"/>
                  <a:sym typeface="Roboto"/>
                </a:rPr>
                <a:t>All words to lowercase</a:t>
              </a:r>
              <a:endParaRPr b="1" i="0" sz="1200" u="none" cap="none" strike="noStrike">
                <a:solidFill>
                  <a:srgbClr val="FFFFFF"/>
                </a:solidFill>
                <a:latin typeface="Roboto"/>
                <a:ea typeface="Roboto"/>
                <a:cs typeface="Roboto"/>
                <a:sym typeface="Roboto"/>
              </a:endParaRPr>
            </a:p>
            <a:p>
              <a:pPr indent="-304800" lvl="0" marL="457200" marR="0" rtl="0" algn="l">
                <a:lnSpc>
                  <a:spcPct val="100000"/>
                </a:lnSpc>
                <a:spcBef>
                  <a:spcPts val="0"/>
                </a:spcBef>
                <a:spcAft>
                  <a:spcPts val="0"/>
                </a:spcAft>
                <a:buClr>
                  <a:srgbClr val="FFFFFF"/>
                </a:buClr>
                <a:buSzPts val="1200"/>
                <a:buFont typeface="Roboto"/>
                <a:buChar char="●"/>
              </a:pPr>
              <a:r>
                <a:rPr b="1" i="0" lang="en-GB" sz="1200" u="none" cap="none" strike="noStrike">
                  <a:solidFill>
                    <a:srgbClr val="FFFFFF"/>
                  </a:solidFill>
                  <a:latin typeface="Roboto"/>
                  <a:ea typeface="Roboto"/>
                  <a:cs typeface="Roboto"/>
                  <a:sym typeface="Roboto"/>
                </a:rPr>
                <a:t>Merged text columns </a:t>
              </a:r>
              <a:endParaRPr b="1" i="0" sz="1200" u="none" cap="none" strike="noStrike">
                <a:solidFill>
                  <a:srgbClr val="FFFFFF"/>
                </a:solidFill>
                <a:latin typeface="Roboto"/>
                <a:ea typeface="Roboto"/>
                <a:cs typeface="Roboto"/>
                <a:sym typeface="Roboto"/>
              </a:endParaRPr>
            </a:p>
          </p:txBody>
        </p:sp>
        <p:sp>
          <p:nvSpPr>
            <p:cNvPr id="359" name="Google Shape;359;gee210d644e_0_2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t/>
              </a:r>
              <a:endParaRPr b="0" i="0" sz="900" u="none" cap="none" strike="noStrike">
                <a:solidFill>
                  <a:srgbClr val="FFFFFF"/>
                </a:solidFill>
                <a:latin typeface="Roboto"/>
                <a:ea typeface="Roboto"/>
                <a:cs typeface="Roboto"/>
                <a:sym typeface="Roboto"/>
              </a:endParaRPr>
            </a:p>
          </p:txBody>
        </p:sp>
        <p:cxnSp>
          <p:nvCxnSpPr>
            <p:cNvPr id="360" name="Google Shape;360;gee210d644e_0_27"/>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361" name="Google Shape;361;gee210d644e_0_27"/>
          <p:cNvSpPr txBox="1"/>
          <p:nvPr/>
        </p:nvSpPr>
        <p:spPr>
          <a:xfrm>
            <a:off x="2566950" y="4751350"/>
            <a:ext cx="8301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Arial"/>
                <a:ea typeface="Arial"/>
                <a:cs typeface="Arial"/>
                <a:sym typeface="Arial"/>
              </a:rPr>
              <a:t>Everybody stand back, I know regex expressions!</a:t>
            </a:r>
            <a:endParaRPr b="0" i="1" sz="1100" u="none" cap="none" strike="noStrike">
              <a:solidFill>
                <a:srgbClr val="000000"/>
              </a:solidFill>
              <a:latin typeface="Arial"/>
              <a:ea typeface="Arial"/>
              <a:cs typeface="Arial"/>
              <a:sym typeface="Arial"/>
            </a:endParaRPr>
          </a:p>
        </p:txBody>
      </p:sp>
      <p:sp>
        <p:nvSpPr>
          <p:cNvPr id="362" name="Google Shape;362;gee210d644e_0_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ee210d644e_0_571"/>
          <p:cNvSpPr txBox="1"/>
          <p:nvPr>
            <p:ph type="ctrTitle"/>
          </p:nvPr>
        </p:nvSpPr>
        <p:spPr>
          <a:xfrm>
            <a:off x="101150" y="403675"/>
            <a:ext cx="8520600" cy="94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Time to Cluster..</a:t>
            </a:r>
            <a:endParaRPr/>
          </a:p>
        </p:txBody>
      </p:sp>
      <p:sp>
        <p:nvSpPr>
          <p:cNvPr id="368" name="Google Shape;368;gee210d644e_0_571"/>
          <p:cNvSpPr txBox="1"/>
          <p:nvPr>
            <p:ph idx="1" type="subTitle"/>
          </p:nvPr>
        </p:nvSpPr>
        <p:spPr>
          <a:xfrm>
            <a:off x="311700" y="2268725"/>
            <a:ext cx="8520600" cy="1428300"/>
          </a:xfrm>
          <a:prstGeom prst="rect">
            <a:avLst/>
          </a:prstGeom>
          <a:noFill/>
          <a:ln>
            <a:noFill/>
          </a:ln>
        </p:spPr>
        <p:txBody>
          <a:bodyPr anchorCtr="0" anchor="t" bIns="91425" lIns="91425" spcFirstLastPara="1" rIns="91425" wrap="square" tIns="91425">
            <a:noAutofit/>
          </a:bodyPr>
          <a:lstStyle/>
          <a:p>
            <a:pPr indent="-406400" lvl="0" marL="457200" rtl="0" algn="ctr">
              <a:lnSpc>
                <a:spcPct val="100000"/>
              </a:lnSpc>
              <a:spcBef>
                <a:spcPts val="0"/>
              </a:spcBef>
              <a:spcAft>
                <a:spcPts val="0"/>
              </a:spcAft>
              <a:buSzPts val="2800"/>
              <a:buChar char="●"/>
            </a:pPr>
            <a:r>
              <a:t/>
            </a:r>
            <a:endParaRPr/>
          </a:p>
        </p:txBody>
      </p:sp>
      <p:sp>
        <p:nvSpPr>
          <p:cNvPr id="369" name="Google Shape;369;gee210d644e_0_571"/>
          <p:cNvSpPr txBox="1"/>
          <p:nvPr/>
        </p:nvSpPr>
        <p:spPr>
          <a:xfrm>
            <a:off x="391800" y="1868525"/>
            <a:ext cx="3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ee210d644e_0_571"/>
          <p:cNvSpPr txBox="1"/>
          <p:nvPr/>
        </p:nvSpPr>
        <p:spPr>
          <a:xfrm>
            <a:off x="1796700" y="1095800"/>
            <a:ext cx="66546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1" name="Google Shape;371;gee210d644e_0_571"/>
          <p:cNvGrpSpPr/>
          <p:nvPr/>
        </p:nvGrpSpPr>
        <p:grpSpPr>
          <a:xfrm>
            <a:off x="-140365" y="1630625"/>
            <a:ext cx="2035371" cy="2393225"/>
            <a:chOff x="953850" y="1496000"/>
            <a:chExt cx="1964075" cy="2393225"/>
          </a:xfrm>
        </p:grpSpPr>
        <p:sp>
          <p:nvSpPr>
            <p:cNvPr id="372" name="Google Shape;372;gee210d644e_0_571"/>
            <p:cNvSpPr txBox="1"/>
            <p:nvPr/>
          </p:nvSpPr>
          <p:spPr>
            <a:xfrm>
              <a:off x="953850" y="1496000"/>
              <a:ext cx="12750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100"/>
                <a:buFont typeface="Arial"/>
                <a:buNone/>
              </a:pPr>
              <a:r>
                <a:rPr b="1" i="0" lang="en-GB" sz="1100" u="none" cap="none" strike="noStrike">
                  <a:solidFill>
                    <a:schemeClr val="lt1"/>
                  </a:solidFill>
                  <a:latin typeface="Roboto"/>
                  <a:ea typeface="Roboto"/>
                  <a:cs typeface="Roboto"/>
                  <a:sym typeface="Roboto"/>
                </a:rPr>
                <a:t>Vectorization</a:t>
              </a:r>
              <a:endParaRPr b="1" i="0" sz="1100" u="none" cap="none" strike="noStrike">
                <a:solidFill>
                  <a:schemeClr val="lt1"/>
                </a:solidFill>
                <a:latin typeface="Roboto"/>
                <a:ea typeface="Roboto"/>
                <a:cs typeface="Roboto"/>
                <a:sym typeface="Roboto"/>
              </a:endParaRPr>
            </a:p>
          </p:txBody>
        </p:sp>
        <p:sp>
          <p:nvSpPr>
            <p:cNvPr id="373" name="Google Shape;373;gee210d644e_0_57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chemeClr val="accent2"/>
                  </a:solidFill>
                  <a:latin typeface="Roboto"/>
                  <a:ea typeface="Roboto"/>
                  <a:cs typeface="Roboto"/>
                  <a:sym typeface="Roboto"/>
                </a:rPr>
                <a:t>TFIDF Vectorizer</a:t>
              </a:r>
              <a:endParaRPr b="1" i="0" sz="1000" u="none" cap="none" strike="noStrike">
                <a:solidFill>
                  <a:schemeClr val="accent2"/>
                </a:solidFill>
                <a:latin typeface="Roboto"/>
                <a:ea typeface="Roboto"/>
                <a:cs typeface="Roboto"/>
                <a:sym typeface="Roboto"/>
              </a:endParaRPr>
            </a:p>
          </p:txBody>
        </p:sp>
        <p:sp>
          <p:nvSpPr>
            <p:cNvPr id="374" name="Google Shape;374;gee210d644e_0_57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t/>
              </a:r>
              <a:endParaRPr b="0" i="0" sz="800" u="none" cap="none" strike="noStrike">
                <a:solidFill>
                  <a:srgbClr val="0C58D3"/>
                </a:solidFill>
                <a:latin typeface="Roboto"/>
                <a:ea typeface="Roboto"/>
                <a:cs typeface="Roboto"/>
                <a:sym typeface="Roboto"/>
              </a:endParaRPr>
            </a:p>
          </p:txBody>
        </p:sp>
        <p:cxnSp>
          <p:nvCxnSpPr>
            <p:cNvPr id="375" name="Google Shape;375;gee210d644e_0_571"/>
            <p:cNvCxnSpPr/>
            <p:nvPr/>
          </p:nvCxnSpPr>
          <p:spPr>
            <a:xfrm>
              <a:off x="2180202" y="1695421"/>
              <a:ext cx="718500" cy="741900"/>
            </a:xfrm>
            <a:prstGeom prst="straightConnector1">
              <a:avLst/>
            </a:prstGeom>
            <a:noFill/>
            <a:ln cap="flat" cmpd="sng" w="9525">
              <a:solidFill>
                <a:srgbClr val="980000"/>
              </a:solidFill>
              <a:prstDash val="solid"/>
              <a:round/>
              <a:headEnd len="sm" w="sm" type="none"/>
              <a:tailEnd len="sm" w="sm" type="none"/>
            </a:ln>
          </p:spPr>
        </p:cxnSp>
        <p:sp>
          <p:nvSpPr>
            <p:cNvPr id="376" name="Google Shape;376;gee210d644e_0_571"/>
            <p:cNvSpPr/>
            <p:nvPr/>
          </p:nvSpPr>
          <p:spPr>
            <a:xfrm flipH="1">
              <a:off x="1083025" y="2306625"/>
              <a:ext cx="1834800" cy="143400"/>
            </a:xfrm>
            <a:prstGeom prst="parallelogram">
              <a:avLst>
                <a:gd fmla="val 96952" name="adj"/>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77" name="Google Shape;377;gee210d644e_0_571"/>
            <p:cNvSpPr/>
            <p:nvPr/>
          </p:nvSpPr>
          <p:spPr>
            <a:xfrm>
              <a:off x="1083125" y="2460449"/>
              <a:ext cx="1834800" cy="143400"/>
            </a:xfrm>
            <a:prstGeom prst="parallelogram">
              <a:avLst>
                <a:gd fmla="val 96952" name="adj"/>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 name="Google Shape;378;gee210d644e_0_571"/>
          <p:cNvGrpSpPr/>
          <p:nvPr/>
        </p:nvGrpSpPr>
        <p:grpSpPr>
          <a:xfrm>
            <a:off x="1796703" y="1630625"/>
            <a:ext cx="2718955" cy="2393225"/>
            <a:chOff x="1083025" y="1496000"/>
            <a:chExt cx="1834900" cy="2393225"/>
          </a:xfrm>
        </p:grpSpPr>
        <p:sp>
          <p:nvSpPr>
            <p:cNvPr id="379" name="Google Shape;379;gee210d644e_0_571"/>
            <p:cNvSpPr txBox="1"/>
            <p:nvPr/>
          </p:nvSpPr>
          <p:spPr>
            <a:xfrm>
              <a:off x="1105603" y="1496000"/>
              <a:ext cx="10746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1" i="0" lang="en-GB" sz="1000" u="none" cap="none" strike="noStrike">
                  <a:solidFill>
                    <a:schemeClr val="lt1"/>
                  </a:solidFill>
                  <a:latin typeface="Roboto"/>
                  <a:ea typeface="Roboto"/>
                  <a:cs typeface="Roboto"/>
                  <a:sym typeface="Roboto"/>
                </a:rPr>
                <a:t>Dimensionality Reduction</a:t>
              </a:r>
              <a:endParaRPr b="1" i="0" sz="1000" u="none" cap="none" strike="noStrike">
                <a:solidFill>
                  <a:schemeClr val="lt1"/>
                </a:solidFill>
                <a:latin typeface="Roboto"/>
                <a:ea typeface="Roboto"/>
                <a:cs typeface="Roboto"/>
                <a:sym typeface="Roboto"/>
              </a:endParaRPr>
            </a:p>
          </p:txBody>
        </p:sp>
        <p:sp>
          <p:nvSpPr>
            <p:cNvPr id="380" name="Google Shape;380;gee210d644e_0_57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chemeClr val="accent2"/>
                  </a:solidFill>
                  <a:latin typeface="Roboto"/>
                  <a:ea typeface="Roboto"/>
                  <a:cs typeface="Roboto"/>
                  <a:sym typeface="Roboto"/>
                </a:rPr>
                <a:t>                         PCA</a:t>
              </a:r>
              <a:endParaRPr b="1" i="0" sz="1000" u="none" cap="none" strike="noStrike">
                <a:solidFill>
                  <a:schemeClr val="accent2"/>
                </a:solidFill>
                <a:latin typeface="Roboto"/>
                <a:ea typeface="Roboto"/>
                <a:cs typeface="Roboto"/>
                <a:sym typeface="Roboto"/>
              </a:endParaRPr>
            </a:p>
          </p:txBody>
        </p:sp>
        <p:sp>
          <p:nvSpPr>
            <p:cNvPr id="381" name="Google Shape;381;gee210d644e_0_57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t/>
              </a:r>
              <a:endParaRPr b="0" i="0" sz="800" u="none" cap="none" strike="noStrike">
                <a:solidFill>
                  <a:srgbClr val="0C58D3"/>
                </a:solidFill>
                <a:latin typeface="Roboto"/>
                <a:ea typeface="Roboto"/>
                <a:cs typeface="Roboto"/>
                <a:sym typeface="Roboto"/>
              </a:endParaRPr>
            </a:p>
          </p:txBody>
        </p:sp>
        <p:cxnSp>
          <p:nvCxnSpPr>
            <p:cNvPr id="382" name="Google Shape;382;gee210d644e_0_571"/>
            <p:cNvCxnSpPr/>
            <p:nvPr/>
          </p:nvCxnSpPr>
          <p:spPr>
            <a:xfrm>
              <a:off x="2199418" y="1657246"/>
              <a:ext cx="718500" cy="741900"/>
            </a:xfrm>
            <a:prstGeom prst="straightConnector1">
              <a:avLst/>
            </a:prstGeom>
            <a:noFill/>
            <a:ln cap="flat" cmpd="sng" w="9525">
              <a:solidFill>
                <a:srgbClr val="980000"/>
              </a:solidFill>
              <a:prstDash val="solid"/>
              <a:round/>
              <a:headEnd len="sm" w="sm" type="none"/>
              <a:tailEnd len="sm" w="sm" type="none"/>
            </a:ln>
          </p:spPr>
        </p:cxnSp>
        <p:sp>
          <p:nvSpPr>
            <p:cNvPr id="383" name="Google Shape;383;gee210d644e_0_571"/>
            <p:cNvSpPr/>
            <p:nvPr/>
          </p:nvSpPr>
          <p:spPr>
            <a:xfrm flipH="1">
              <a:off x="1083025" y="2306625"/>
              <a:ext cx="1834800" cy="143400"/>
            </a:xfrm>
            <a:prstGeom prst="parallelogram">
              <a:avLst>
                <a:gd fmla="val 96952" name="adj"/>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84" name="Google Shape;384;gee210d644e_0_571"/>
            <p:cNvSpPr/>
            <p:nvPr/>
          </p:nvSpPr>
          <p:spPr>
            <a:xfrm>
              <a:off x="1083125" y="2460449"/>
              <a:ext cx="1834800" cy="143400"/>
            </a:xfrm>
            <a:prstGeom prst="parallelogram">
              <a:avLst>
                <a:gd fmla="val 96952" name="adj"/>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 name="Google Shape;385;gee210d644e_0_571"/>
          <p:cNvGrpSpPr/>
          <p:nvPr/>
        </p:nvGrpSpPr>
        <p:grpSpPr>
          <a:xfrm>
            <a:off x="4401580" y="1708659"/>
            <a:ext cx="2536566" cy="2315214"/>
            <a:chOff x="1083025" y="1574011"/>
            <a:chExt cx="1834900" cy="2315214"/>
          </a:xfrm>
        </p:grpSpPr>
        <p:sp>
          <p:nvSpPr>
            <p:cNvPr id="386" name="Google Shape;386;gee210d644e_0_571"/>
            <p:cNvSpPr txBox="1"/>
            <p:nvPr/>
          </p:nvSpPr>
          <p:spPr>
            <a:xfrm>
              <a:off x="1198005" y="1574011"/>
              <a:ext cx="10014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1" lang="en-GB" sz="1000">
                  <a:solidFill>
                    <a:schemeClr val="lt1"/>
                  </a:solidFill>
                  <a:latin typeface="Roboto"/>
                  <a:ea typeface="Roboto"/>
                  <a:cs typeface="Roboto"/>
                  <a:sym typeface="Roboto"/>
                </a:rPr>
                <a:t>Finding Optimal K</a:t>
              </a:r>
              <a:endParaRPr b="1" i="0" sz="1100" u="none" cap="none" strike="noStrike">
                <a:solidFill>
                  <a:schemeClr val="lt1"/>
                </a:solidFill>
                <a:latin typeface="Roboto"/>
                <a:ea typeface="Roboto"/>
                <a:cs typeface="Roboto"/>
                <a:sym typeface="Roboto"/>
              </a:endParaRPr>
            </a:p>
          </p:txBody>
        </p:sp>
        <p:sp>
          <p:nvSpPr>
            <p:cNvPr id="387" name="Google Shape;387;gee210d644e_0_571"/>
            <p:cNvSpPr txBox="1"/>
            <p:nvPr/>
          </p:nvSpPr>
          <p:spPr>
            <a:xfrm>
              <a:off x="1427432" y="2802302"/>
              <a:ext cx="12750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lang="en-GB" sz="1000">
                  <a:solidFill>
                    <a:srgbClr val="858585"/>
                  </a:solidFill>
                  <a:latin typeface="Roboto"/>
                  <a:ea typeface="Roboto"/>
                  <a:cs typeface="Roboto"/>
                  <a:sym typeface="Roboto"/>
                </a:rPr>
                <a:t>Elbow method: WCSS, </a:t>
              </a:r>
              <a:r>
                <a:rPr b="1" lang="en-GB" sz="1000">
                  <a:solidFill>
                    <a:srgbClr val="858585"/>
                  </a:solidFill>
                  <a:latin typeface="Roboto"/>
                  <a:ea typeface="Roboto"/>
                  <a:cs typeface="Roboto"/>
                  <a:sym typeface="Roboto"/>
                </a:rPr>
                <a:t>Silhouette</a:t>
              </a:r>
              <a:r>
                <a:rPr b="1" lang="en-GB" sz="1000">
                  <a:solidFill>
                    <a:srgbClr val="858585"/>
                  </a:solidFill>
                  <a:latin typeface="Roboto"/>
                  <a:ea typeface="Roboto"/>
                  <a:cs typeface="Roboto"/>
                  <a:sym typeface="Roboto"/>
                </a:rPr>
                <a:t> score</a:t>
              </a:r>
              <a:endParaRPr b="1" i="0" sz="1000" u="none" cap="none" strike="noStrike">
                <a:solidFill>
                  <a:srgbClr val="858585"/>
                </a:solidFill>
                <a:latin typeface="Roboto"/>
                <a:ea typeface="Roboto"/>
                <a:cs typeface="Roboto"/>
                <a:sym typeface="Roboto"/>
              </a:endParaRPr>
            </a:p>
          </p:txBody>
        </p:sp>
        <p:sp>
          <p:nvSpPr>
            <p:cNvPr id="388" name="Google Shape;388;gee210d644e_0_57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t/>
              </a:r>
              <a:endParaRPr b="0" i="0" sz="800" u="none" cap="none" strike="noStrike">
                <a:solidFill>
                  <a:srgbClr val="858585"/>
                </a:solidFill>
                <a:latin typeface="Roboto"/>
                <a:ea typeface="Roboto"/>
                <a:cs typeface="Roboto"/>
                <a:sym typeface="Roboto"/>
              </a:endParaRPr>
            </a:p>
          </p:txBody>
        </p:sp>
        <p:cxnSp>
          <p:nvCxnSpPr>
            <p:cNvPr id="389" name="Google Shape;389;gee210d644e_0_571"/>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390" name="Google Shape;390;gee210d644e_0_57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91" name="Google Shape;391;gee210d644e_0_57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 name="Google Shape;392;gee210d644e_0_571"/>
          <p:cNvGrpSpPr/>
          <p:nvPr/>
        </p:nvGrpSpPr>
        <p:grpSpPr>
          <a:xfrm>
            <a:off x="6827951" y="1708652"/>
            <a:ext cx="2316194" cy="2315203"/>
            <a:chOff x="1083025" y="1574022"/>
            <a:chExt cx="1834900" cy="2315203"/>
          </a:xfrm>
        </p:grpSpPr>
        <p:sp>
          <p:nvSpPr>
            <p:cNvPr id="393" name="Google Shape;393;gee210d644e_0_571"/>
            <p:cNvSpPr txBox="1"/>
            <p:nvPr/>
          </p:nvSpPr>
          <p:spPr>
            <a:xfrm>
              <a:off x="1235818" y="1574022"/>
              <a:ext cx="1040100" cy="241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b="1" lang="en-GB" sz="1000">
                  <a:solidFill>
                    <a:schemeClr val="lt1"/>
                  </a:solidFill>
                  <a:latin typeface="Roboto"/>
                  <a:ea typeface="Roboto"/>
                  <a:cs typeface="Roboto"/>
                  <a:sym typeface="Roboto"/>
                </a:rPr>
                <a:t>K - Means Clustering with Optimal k</a:t>
              </a:r>
              <a:endParaRPr b="1" i="0" sz="800" u="none" cap="none" strike="noStrike">
                <a:solidFill>
                  <a:schemeClr val="lt1"/>
                </a:solidFill>
                <a:latin typeface="Roboto"/>
                <a:ea typeface="Roboto"/>
                <a:cs typeface="Roboto"/>
                <a:sym typeface="Roboto"/>
              </a:endParaRPr>
            </a:p>
          </p:txBody>
        </p:sp>
        <p:sp>
          <p:nvSpPr>
            <p:cNvPr id="394" name="Google Shape;394;gee210d644e_0_571"/>
            <p:cNvSpPr txBox="1"/>
            <p:nvPr/>
          </p:nvSpPr>
          <p:spPr>
            <a:xfrm>
              <a:off x="1247976" y="2831550"/>
              <a:ext cx="15051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858585"/>
                  </a:solidFill>
                  <a:latin typeface="Roboto"/>
                  <a:ea typeface="Roboto"/>
                  <a:cs typeface="Roboto"/>
                  <a:sym typeface="Roboto"/>
                </a:rPr>
                <a:t>What could we infer?</a:t>
              </a:r>
              <a:endParaRPr b="1" i="0" sz="1000" u="none" cap="none" strike="noStrike">
                <a:solidFill>
                  <a:srgbClr val="858585"/>
                </a:solidFill>
                <a:latin typeface="Roboto"/>
                <a:ea typeface="Roboto"/>
                <a:cs typeface="Roboto"/>
                <a:sym typeface="Roboto"/>
              </a:endParaRPr>
            </a:p>
          </p:txBody>
        </p:sp>
        <p:sp>
          <p:nvSpPr>
            <p:cNvPr id="395" name="Google Shape;395;gee210d644e_0_57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t/>
              </a:r>
              <a:endParaRPr b="0" i="0" sz="800" u="none" cap="none" strike="noStrike">
                <a:solidFill>
                  <a:srgbClr val="858585"/>
                </a:solidFill>
                <a:latin typeface="Roboto"/>
                <a:ea typeface="Roboto"/>
                <a:cs typeface="Roboto"/>
                <a:sym typeface="Roboto"/>
              </a:endParaRPr>
            </a:p>
          </p:txBody>
        </p:sp>
        <p:cxnSp>
          <p:nvCxnSpPr>
            <p:cNvPr id="396" name="Google Shape;396;gee210d644e_0_571"/>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397" name="Google Shape;397;gee210d644e_0_57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98" name="Google Shape;398;gee210d644e_0_57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9" name="Google Shape;399;gee210d644e_0_571"/>
          <p:cNvPicPr preferRelativeResize="0"/>
          <p:nvPr/>
        </p:nvPicPr>
        <p:blipFill rotWithShape="1">
          <a:blip r:embed="rId3">
            <a:alphaModFix/>
          </a:blip>
          <a:srcRect b="0" l="0" r="0" t="0"/>
          <a:stretch/>
        </p:blipFill>
        <p:spPr>
          <a:xfrm>
            <a:off x="1534025" y="3188375"/>
            <a:ext cx="3155950" cy="1684425"/>
          </a:xfrm>
          <a:prstGeom prst="rect">
            <a:avLst/>
          </a:prstGeom>
          <a:noFill/>
          <a:ln>
            <a:noFill/>
          </a:ln>
        </p:spPr>
      </p:pic>
      <p:pic>
        <p:nvPicPr>
          <p:cNvPr id="400" name="Google Shape;400;gee210d644e_0_571"/>
          <p:cNvPicPr preferRelativeResize="0"/>
          <p:nvPr/>
        </p:nvPicPr>
        <p:blipFill rotWithShape="1">
          <a:blip r:embed="rId4">
            <a:alphaModFix/>
          </a:blip>
          <a:srcRect b="0" l="0" r="0" t="0"/>
          <a:stretch/>
        </p:blipFill>
        <p:spPr>
          <a:xfrm>
            <a:off x="229550" y="3477925"/>
            <a:ext cx="1464900" cy="670675"/>
          </a:xfrm>
          <a:prstGeom prst="rect">
            <a:avLst/>
          </a:prstGeom>
          <a:noFill/>
          <a:ln>
            <a:noFill/>
          </a:ln>
        </p:spPr>
      </p:pic>
      <p:pic>
        <p:nvPicPr>
          <p:cNvPr id="401" name="Google Shape;401;gee210d644e_0_571"/>
          <p:cNvPicPr preferRelativeResize="0"/>
          <p:nvPr/>
        </p:nvPicPr>
        <p:blipFill rotWithShape="1">
          <a:blip r:embed="rId5">
            <a:alphaModFix/>
          </a:blip>
          <a:srcRect b="0" l="0" r="0" t="0"/>
          <a:stretch/>
        </p:blipFill>
        <p:spPr>
          <a:xfrm>
            <a:off x="7156850" y="3383362"/>
            <a:ext cx="1294450" cy="1294450"/>
          </a:xfrm>
          <a:prstGeom prst="rect">
            <a:avLst/>
          </a:prstGeom>
          <a:noFill/>
          <a:ln>
            <a:noFill/>
          </a:ln>
        </p:spPr>
      </p:pic>
      <p:sp>
        <p:nvSpPr>
          <p:cNvPr id="402" name="Google Shape;402;gee210d644e_0_5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403" name="Google Shape;403;gee210d644e_0_571"/>
          <p:cNvPicPr preferRelativeResize="0"/>
          <p:nvPr/>
        </p:nvPicPr>
        <p:blipFill>
          <a:blip r:embed="rId6">
            <a:alphaModFix/>
          </a:blip>
          <a:stretch>
            <a:fillRect/>
          </a:stretch>
        </p:blipFill>
        <p:spPr>
          <a:xfrm>
            <a:off x="5014770" y="3477925"/>
            <a:ext cx="1817279" cy="1294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ea7ac30d8d_0_463"/>
          <p:cNvSpPr txBox="1"/>
          <p:nvPr/>
        </p:nvSpPr>
        <p:spPr>
          <a:xfrm>
            <a:off x="224250" y="322350"/>
            <a:ext cx="8423100" cy="985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200">
                <a:solidFill>
                  <a:schemeClr val="dk1"/>
                </a:solidFill>
                <a:highlight>
                  <a:schemeClr val="dk2"/>
                </a:highlight>
              </a:rPr>
              <a:t>Dendrogram..</a:t>
            </a:r>
            <a:endParaRPr b="1" sz="5200">
              <a:solidFill>
                <a:schemeClr val="dk1"/>
              </a:solidFill>
              <a:highlight>
                <a:schemeClr val="dk2"/>
              </a:highlight>
            </a:endParaRPr>
          </a:p>
        </p:txBody>
      </p:sp>
      <p:pic>
        <p:nvPicPr>
          <p:cNvPr id="409" name="Google Shape;409;gea7ac30d8d_0_463"/>
          <p:cNvPicPr preferRelativeResize="0"/>
          <p:nvPr/>
        </p:nvPicPr>
        <p:blipFill>
          <a:blip r:embed="rId3">
            <a:alphaModFix/>
          </a:blip>
          <a:stretch>
            <a:fillRect/>
          </a:stretch>
        </p:blipFill>
        <p:spPr>
          <a:xfrm>
            <a:off x="46350" y="1575775"/>
            <a:ext cx="8647352" cy="33674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ef375c6ae3_3_94"/>
          <p:cNvSpPr txBox="1"/>
          <p:nvPr>
            <p:ph type="ctrTitle"/>
          </p:nvPr>
        </p:nvSpPr>
        <p:spPr>
          <a:xfrm>
            <a:off x="311700" y="744575"/>
            <a:ext cx="85206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Finding Optimal K!</a:t>
            </a:r>
            <a:endParaRPr/>
          </a:p>
        </p:txBody>
      </p:sp>
      <p:sp>
        <p:nvSpPr>
          <p:cNvPr id="415" name="Google Shape;415;gef375c6ae3_3_9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gef375c6ae3_3_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417" name="Google Shape;417;gef375c6ae3_3_94"/>
          <p:cNvPicPr preferRelativeResize="0"/>
          <p:nvPr/>
        </p:nvPicPr>
        <p:blipFill>
          <a:blip r:embed="rId3">
            <a:alphaModFix/>
          </a:blip>
          <a:stretch>
            <a:fillRect/>
          </a:stretch>
        </p:blipFill>
        <p:spPr>
          <a:xfrm>
            <a:off x="435800" y="1298574"/>
            <a:ext cx="4249625" cy="2858975"/>
          </a:xfrm>
          <a:prstGeom prst="rect">
            <a:avLst/>
          </a:prstGeom>
          <a:noFill/>
          <a:ln>
            <a:noFill/>
          </a:ln>
        </p:spPr>
      </p:pic>
      <p:pic>
        <p:nvPicPr>
          <p:cNvPr id="418" name="Google Shape;418;gef375c6ae3_3_94"/>
          <p:cNvPicPr preferRelativeResize="0"/>
          <p:nvPr/>
        </p:nvPicPr>
        <p:blipFill>
          <a:blip r:embed="rId4">
            <a:alphaModFix/>
          </a:blip>
          <a:stretch>
            <a:fillRect/>
          </a:stretch>
        </p:blipFill>
        <p:spPr>
          <a:xfrm>
            <a:off x="4685425" y="1236325"/>
            <a:ext cx="4188525" cy="2983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ee210d644e_0_607"/>
          <p:cNvSpPr txBox="1"/>
          <p:nvPr>
            <p:ph type="ctrTitle"/>
          </p:nvPr>
        </p:nvSpPr>
        <p:spPr>
          <a:xfrm>
            <a:off x="-101525" y="413700"/>
            <a:ext cx="8832300" cy="719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400"/>
              <a:t>Visualizing Clusters for k=9</a:t>
            </a:r>
            <a:endParaRPr sz="4400"/>
          </a:p>
        </p:txBody>
      </p:sp>
      <p:sp>
        <p:nvSpPr>
          <p:cNvPr id="424" name="Google Shape;424;gee210d644e_0_607"/>
          <p:cNvSpPr txBox="1"/>
          <p:nvPr>
            <p:ph idx="1" type="subTitle"/>
          </p:nvPr>
        </p:nvSpPr>
        <p:spPr>
          <a:xfrm>
            <a:off x="311700" y="2904450"/>
            <a:ext cx="8520600" cy="792600"/>
          </a:xfrm>
          <a:prstGeom prst="rect">
            <a:avLst/>
          </a:prstGeom>
          <a:noFill/>
          <a:ln>
            <a:noFill/>
          </a:ln>
        </p:spPr>
        <p:txBody>
          <a:bodyPr anchorCtr="0" anchor="t" bIns="91425" lIns="91425" spcFirstLastPara="1" rIns="91425" wrap="square" tIns="91425">
            <a:noAutofit/>
          </a:bodyPr>
          <a:lstStyle/>
          <a:p>
            <a:pPr indent="-406400" lvl="0" marL="457200" rtl="0" algn="ctr">
              <a:lnSpc>
                <a:spcPct val="100000"/>
              </a:lnSpc>
              <a:spcBef>
                <a:spcPts val="0"/>
              </a:spcBef>
              <a:spcAft>
                <a:spcPts val="0"/>
              </a:spcAft>
              <a:buSzPts val="2800"/>
              <a:buChar char="●"/>
            </a:pPr>
            <a:r>
              <a:t/>
            </a:r>
            <a:endParaRPr/>
          </a:p>
        </p:txBody>
      </p:sp>
      <p:sp>
        <p:nvSpPr>
          <p:cNvPr id="425" name="Google Shape;425;gee210d644e_0_607"/>
          <p:cNvSpPr txBox="1"/>
          <p:nvPr/>
        </p:nvSpPr>
        <p:spPr>
          <a:xfrm>
            <a:off x="391800" y="1868525"/>
            <a:ext cx="3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ee210d644e_0_607"/>
          <p:cNvSpPr txBox="1"/>
          <p:nvPr/>
        </p:nvSpPr>
        <p:spPr>
          <a:xfrm>
            <a:off x="834000" y="4109250"/>
            <a:ext cx="799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gee210d644e_0_607"/>
          <p:cNvSpPr txBox="1"/>
          <p:nvPr/>
        </p:nvSpPr>
        <p:spPr>
          <a:xfrm>
            <a:off x="1351975" y="3551000"/>
            <a:ext cx="1533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428" name="Google Shape;428;gee210d644e_0_6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29" name="Google Shape;429;gee210d644e_0_607"/>
          <p:cNvSpPr txBox="1"/>
          <p:nvPr/>
        </p:nvSpPr>
        <p:spPr>
          <a:xfrm>
            <a:off x="5429275" y="3212300"/>
            <a:ext cx="2717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pic>
        <p:nvPicPr>
          <p:cNvPr id="430" name="Google Shape;430;gee210d644e_0_607"/>
          <p:cNvPicPr preferRelativeResize="0"/>
          <p:nvPr/>
        </p:nvPicPr>
        <p:blipFill>
          <a:blip r:embed="rId3">
            <a:alphaModFix/>
          </a:blip>
          <a:stretch>
            <a:fillRect/>
          </a:stretch>
        </p:blipFill>
        <p:spPr>
          <a:xfrm>
            <a:off x="2004100" y="1382300"/>
            <a:ext cx="5219800" cy="3425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ef375c6ae3_3_172"/>
          <p:cNvSpPr txBox="1"/>
          <p:nvPr>
            <p:ph type="ctrTitle"/>
          </p:nvPr>
        </p:nvSpPr>
        <p:spPr>
          <a:xfrm>
            <a:off x="0" y="105225"/>
            <a:ext cx="8520600" cy="99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Naming the clusters</a:t>
            </a:r>
            <a:endParaRPr/>
          </a:p>
        </p:txBody>
      </p:sp>
      <p:sp>
        <p:nvSpPr>
          <p:cNvPr id="436" name="Google Shape;436;gef375c6ae3_3_172"/>
          <p:cNvSpPr txBox="1"/>
          <p:nvPr>
            <p:ph idx="1" type="subTitle"/>
          </p:nvPr>
        </p:nvSpPr>
        <p:spPr>
          <a:xfrm>
            <a:off x="390650" y="1680500"/>
            <a:ext cx="8520600" cy="792600"/>
          </a:xfrm>
          <a:prstGeom prst="rect">
            <a:avLst/>
          </a:prstGeom>
        </p:spPr>
        <p:txBody>
          <a:bodyPr anchorCtr="0" anchor="t" bIns="91425" lIns="91425" spcFirstLastPara="1" rIns="91425" wrap="square" tIns="91425">
            <a:noAutofit/>
          </a:bodyPr>
          <a:lstStyle/>
          <a:p>
            <a:pPr indent="-368300" lvl="0" marL="457200" rtl="0" algn="just">
              <a:spcBef>
                <a:spcPts val="0"/>
              </a:spcBef>
              <a:spcAft>
                <a:spcPts val="0"/>
              </a:spcAft>
              <a:buClr>
                <a:srgbClr val="000000"/>
              </a:buClr>
              <a:buSzPts val="2200"/>
              <a:buChar char="●"/>
            </a:pPr>
            <a:r>
              <a:rPr lang="en-GB" sz="2200">
                <a:solidFill>
                  <a:srgbClr val="000000"/>
                </a:solidFill>
              </a:rPr>
              <a:t>0: Kids, Animation &amp; Anime</a:t>
            </a:r>
            <a:endParaRPr sz="2200">
              <a:solidFill>
                <a:srgbClr val="000000"/>
              </a:solidFill>
            </a:endParaRPr>
          </a:p>
          <a:p>
            <a:pPr indent="-368300" lvl="0" marL="457200" rtl="0" algn="just">
              <a:spcBef>
                <a:spcPts val="0"/>
              </a:spcBef>
              <a:spcAft>
                <a:spcPts val="0"/>
              </a:spcAft>
              <a:buClr>
                <a:srgbClr val="000000"/>
              </a:buClr>
              <a:buSzPts val="2200"/>
              <a:buChar char="●"/>
            </a:pPr>
            <a:r>
              <a:rPr lang="en-GB" sz="2200">
                <a:solidFill>
                  <a:srgbClr val="000000"/>
                </a:solidFill>
              </a:rPr>
              <a:t>1: Musical International &amp; Indian</a:t>
            </a:r>
            <a:endParaRPr sz="2200">
              <a:solidFill>
                <a:srgbClr val="000000"/>
              </a:solidFill>
            </a:endParaRPr>
          </a:p>
          <a:p>
            <a:pPr indent="-368300" lvl="0" marL="457200" rtl="0" algn="just">
              <a:spcBef>
                <a:spcPts val="0"/>
              </a:spcBef>
              <a:spcAft>
                <a:spcPts val="0"/>
              </a:spcAft>
              <a:buClr>
                <a:srgbClr val="000000"/>
              </a:buClr>
              <a:buSzPts val="2200"/>
              <a:buChar char="●"/>
            </a:pPr>
            <a:r>
              <a:rPr lang="en-GB" sz="2200">
                <a:solidFill>
                  <a:srgbClr val="000000"/>
                </a:solidFill>
              </a:rPr>
              <a:t>2: Drama, International, Indian</a:t>
            </a:r>
            <a:endParaRPr sz="2200">
              <a:solidFill>
                <a:srgbClr val="000000"/>
              </a:solidFill>
            </a:endParaRPr>
          </a:p>
          <a:p>
            <a:pPr indent="-368300" lvl="0" marL="457200" rtl="0" algn="just">
              <a:spcBef>
                <a:spcPts val="0"/>
              </a:spcBef>
              <a:spcAft>
                <a:spcPts val="0"/>
              </a:spcAft>
              <a:buClr>
                <a:srgbClr val="000000"/>
              </a:buClr>
              <a:buSzPts val="2200"/>
              <a:buChar char="●"/>
            </a:pPr>
            <a:r>
              <a:rPr lang="en-GB" sz="2200">
                <a:solidFill>
                  <a:srgbClr val="000000"/>
                </a:solidFill>
              </a:rPr>
              <a:t>3: Documentaries, Sports</a:t>
            </a:r>
            <a:endParaRPr sz="2200">
              <a:solidFill>
                <a:srgbClr val="000000"/>
              </a:solidFill>
            </a:endParaRPr>
          </a:p>
          <a:p>
            <a:pPr indent="-368300" lvl="0" marL="457200" rtl="0" algn="just">
              <a:spcBef>
                <a:spcPts val="0"/>
              </a:spcBef>
              <a:spcAft>
                <a:spcPts val="0"/>
              </a:spcAft>
              <a:buClr>
                <a:srgbClr val="000000"/>
              </a:buClr>
              <a:buSzPts val="2200"/>
              <a:buChar char="●"/>
            </a:pPr>
            <a:r>
              <a:rPr lang="en-GB" sz="2200">
                <a:solidFill>
                  <a:srgbClr val="000000"/>
                </a:solidFill>
              </a:rPr>
              <a:t>4: Drama, American, Adventure</a:t>
            </a:r>
            <a:endParaRPr sz="2200">
              <a:solidFill>
                <a:srgbClr val="000000"/>
              </a:solidFill>
            </a:endParaRPr>
          </a:p>
          <a:p>
            <a:pPr indent="-368300" lvl="0" marL="457200" rtl="0" algn="just">
              <a:spcBef>
                <a:spcPts val="0"/>
              </a:spcBef>
              <a:spcAft>
                <a:spcPts val="0"/>
              </a:spcAft>
              <a:buClr>
                <a:srgbClr val="000000"/>
              </a:buClr>
              <a:buSzPts val="2200"/>
              <a:buChar char="●"/>
            </a:pPr>
            <a:r>
              <a:rPr lang="en-GB" sz="2200">
                <a:solidFill>
                  <a:srgbClr val="000000"/>
                </a:solidFill>
              </a:rPr>
              <a:t>5: Comedy</a:t>
            </a:r>
            <a:endParaRPr sz="2200">
              <a:solidFill>
                <a:srgbClr val="000000"/>
              </a:solidFill>
            </a:endParaRPr>
          </a:p>
          <a:p>
            <a:pPr indent="-368300" lvl="0" marL="457200" rtl="0" algn="just">
              <a:spcBef>
                <a:spcPts val="0"/>
              </a:spcBef>
              <a:spcAft>
                <a:spcPts val="0"/>
              </a:spcAft>
              <a:buClr>
                <a:srgbClr val="000000"/>
              </a:buClr>
              <a:buSzPts val="2200"/>
              <a:buChar char="●"/>
            </a:pPr>
            <a:r>
              <a:rPr lang="en-GB" sz="2200">
                <a:solidFill>
                  <a:srgbClr val="000000"/>
                </a:solidFill>
              </a:rPr>
              <a:t>6: Horror</a:t>
            </a:r>
            <a:endParaRPr sz="2200">
              <a:solidFill>
                <a:srgbClr val="000000"/>
              </a:solidFill>
            </a:endParaRPr>
          </a:p>
          <a:p>
            <a:pPr indent="-368300" lvl="0" marL="457200" rtl="0" algn="just">
              <a:spcBef>
                <a:spcPts val="0"/>
              </a:spcBef>
              <a:spcAft>
                <a:spcPts val="0"/>
              </a:spcAft>
              <a:buClr>
                <a:srgbClr val="000000"/>
              </a:buClr>
              <a:buSzPts val="2200"/>
              <a:buChar char="●"/>
            </a:pPr>
            <a:r>
              <a:rPr lang="en-GB" sz="2200">
                <a:solidFill>
                  <a:srgbClr val="000000"/>
                </a:solidFill>
              </a:rPr>
              <a:t>7: International TV Shows</a:t>
            </a:r>
            <a:endParaRPr sz="2200">
              <a:solidFill>
                <a:srgbClr val="000000"/>
              </a:solidFill>
            </a:endParaRPr>
          </a:p>
          <a:p>
            <a:pPr indent="-368300" lvl="0" marL="457200" rtl="0" algn="just">
              <a:spcBef>
                <a:spcPts val="0"/>
              </a:spcBef>
              <a:spcAft>
                <a:spcPts val="0"/>
              </a:spcAft>
              <a:buClr>
                <a:srgbClr val="000000"/>
              </a:buClr>
              <a:buSzPts val="2200"/>
              <a:buChar char="●"/>
            </a:pPr>
            <a:r>
              <a:rPr lang="en-GB" sz="2200">
                <a:solidFill>
                  <a:srgbClr val="000000"/>
                </a:solidFill>
              </a:rPr>
              <a:t>8: Family Movies</a:t>
            </a:r>
            <a:endParaRPr sz="2200">
              <a:solidFill>
                <a:srgbClr val="000000"/>
              </a:solidFill>
            </a:endParaRPr>
          </a:p>
          <a:p>
            <a:pPr indent="0" lvl="0" marL="0" rtl="0" algn="just">
              <a:spcBef>
                <a:spcPts val="0"/>
              </a:spcBef>
              <a:spcAft>
                <a:spcPts val="0"/>
              </a:spcAft>
              <a:buNone/>
            </a:pPr>
            <a:r>
              <a:t/>
            </a:r>
            <a:endParaRPr sz="2200">
              <a:solidFill>
                <a:srgbClr val="000000"/>
              </a:solidFill>
            </a:endParaRPr>
          </a:p>
        </p:txBody>
      </p:sp>
      <p:sp>
        <p:nvSpPr>
          <p:cNvPr id="437" name="Google Shape;437;gef375c6ae3_3_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438" name="Google Shape;438;gef375c6ae3_3_172"/>
          <p:cNvSpPr txBox="1"/>
          <p:nvPr/>
        </p:nvSpPr>
        <p:spPr>
          <a:xfrm>
            <a:off x="1276000" y="2473100"/>
            <a:ext cx="71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ef375c6ae3_3_104"/>
          <p:cNvSpPr txBox="1"/>
          <p:nvPr>
            <p:ph type="ctrTitle"/>
          </p:nvPr>
        </p:nvSpPr>
        <p:spPr>
          <a:xfrm>
            <a:off x="184600" y="226575"/>
            <a:ext cx="8520600" cy="5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Clusters: Description</a:t>
            </a:r>
            <a:endParaRPr/>
          </a:p>
        </p:txBody>
      </p:sp>
      <p:sp>
        <p:nvSpPr>
          <p:cNvPr id="444" name="Google Shape;444;gef375c6ae3_3_10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gef375c6ae3_3_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446" name="Google Shape;446;gef375c6ae3_3_104"/>
          <p:cNvPicPr preferRelativeResize="0"/>
          <p:nvPr/>
        </p:nvPicPr>
        <p:blipFill>
          <a:blip r:embed="rId3">
            <a:alphaModFix/>
          </a:blip>
          <a:stretch>
            <a:fillRect/>
          </a:stretch>
        </p:blipFill>
        <p:spPr>
          <a:xfrm>
            <a:off x="439124" y="711250"/>
            <a:ext cx="2332473" cy="1209700"/>
          </a:xfrm>
          <a:prstGeom prst="rect">
            <a:avLst/>
          </a:prstGeom>
          <a:noFill/>
          <a:ln>
            <a:noFill/>
          </a:ln>
        </p:spPr>
      </p:pic>
      <p:pic>
        <p:nvPicPr>
          <p:cNvPr id="447" name="Google Shape;447;gef375c6ae3_3_104"/>
          <p:cNvPicPr preferRelativeResize="0"/>
          <p:nvPr/>
        </p:nvPicPr>
        <p:blipFill>
          <a:blip r:embed="rId4">
            <a:alphaModFix/>
          </a:blip>
          <a:stretch>
            <a:fillRect/>
          </a:stretch>
        </p:blipFill>
        <p:spPr>
          <a:xfrm>
            <a:off x="3004437" y="711262"/>
            <a:ext cx="2461075" cy="1276348"/>
          </a:xfrm>
          <a:prstGeom prst="rect">
            <a:avLst/>
          </a:prstGeom>
          <a:noFill/>
          <a:ln>
            <a:noFill/>
          </a:ln>
        </p:spPr>
      </p:pic>
      <p:pic>
        <p:nvPicPr>
          <p:cNvPr id="448" name="Google Shape;448;gef375c6ae3_3_104"/>
          <p:cNvPicPr preferRelativeResize="0"/>
          <p:nvPr/>
        </p:nvPicPr>
        <p:blipFill>
          <a:blip r:embed="rId5">
            <a:alphaModFix/>
          </a:blip>
          <a:stretch>
            <a:fillRect/>
          </a:stretch>
        </p:blipFill>
        <p:spPr>
          <a:xfrm>
            <a:off x="5802625" y="744588"/>
            <a:ext cx="2332475" cy="1209681"/>
          </a:xfrm>
          <a:prstGeom prst="rect">
            <a:avLst/>
          </a:prstGeom>
          <a:noFill/>
          <a:ln>
            <a:noFill/>
          </a:ln>
        </p:spPr>
      </p:pic>
      <p:pic>
        <p:nvPicPr>
          <p:cNvPr id="449" name="Google Shape;449;gef375c6ae3_3_104"/>
          <p:cNvPicPr preferRelativeResize="0"/>
          <p:nvPr/>
        </p:nvPicPr>
        <p:blipFill>
          <a:blip r:embed="rId6">
            <a:alphaModFix/>
          </a:blip>
          <a:stretch>
            <a:fillRect/>
          </a:stretch>
        </p:blipFill>
        <p:spPr>
          <a:xfrm>
            <a:off x="463425" y="2193425"/>
            <a:ext cx="2332475" cy="1209677"/>
          </a:xfrm>
          <a:prstGeom prst="rect">
            <a:avLst/>
          </a:prstGeom>
          <a:noFill/>
          <a:ln>
            <a:noFill/>
          </a:ln>
        </p:spPr>
      </p:pic>
      <p:pic>
        <p:nvPicPr>
          <p:cNvPr id="450" name="Google Shape;450;gef375c6ae3_3_104"/>
          <p:cNvPicPr preferRelativeResize="0"/>
          <p:nvPr/>
        </p:nvPicPr>
        <p:blipFill>
          <a:blip r:embed="rId7">
            <a:alphaModFix/>
          </a:blip>
          <a:stretch>
            <a:fillRect/>
          </a:stretch>
        </p:blipFill>
        <p:spPr>
          <a:xfrm>
            <a:off x="3187737" y="2193413"/>
            <a:ext cx="2332514" cy="1209700"/>
          </a:xfrm>
          <a:prstGeom prst="rect">
            <a:avLst/>
          </a:prstGeom>
          <a:noFill/>
          <a:ln>
            <a:noFill/>
          </a:ln>
        </p:spPr>
      </p:pic>
      <p:pic>
        <p:nvPicPr>
          <p:cNvPr id="451" name="Google Shape;451;gef375c6ae3_3_104"/>
          <p:cNvPicPr preferRelativeResize="0"/>
          <p:nvPr/>
        </p:nvPicPr>
        <p:blipFill>
          <a:blip r:embed="rId8">
            <a:alphaModFix/>
          </a:blip>
          <a:stretch>
            <a:fillRect/>
          </a:stretch>
        </p:blipFill>
        <p:spPr>
          <a:xfrm>
            <a:off x="5912080" y="2193399"/>
            <a:ext cx="2461070" cy="1276375"/>
          </a:xfrm>
          <a:prstGeom prst="rect">
            <a:avLst/>
          </a:prstGeom>
          <a:noFill/>
          <a:ln>
            <a:noFill/>
          </a:ln>
        </p:spPr>
      </p:pic>
      <p:pic>
        <p:nvPicPr>
          <p:cNvPr id="452" name="Google Shape;452;gef375c6ae3_3_104"/>
          <p:cNvPicPr preferRelativeResize="0"/>
          <p:nvPr/>
        </p:nvPicPr>
        <p:blipFill>
          <a:blip r:embed="rId9">
            <a:alphaModFix/>
          </a:blip>
          <a:stretch>
            <a:fillRect/>
          </a:stretch>
        </p:blipFill>
        <p:spPr>
          <a:xfrm>
            <a:off x="578900" y="3675587"/>
            <a:ext cx="2332525" cy="1209706"/>
          </a:xfrm>
          <a:prstGeom prst="rect">
            <a:avLst/>
          </a:prstGeom>
          <a:noFill/>
          <a:ln>
            <a:noFill/>
          </a:ln>
        </p:spPr>
      </p:pic>
      <p:pic>
        <p:nvPicPr>
          <p:cNvPr id="453" name="Google Shape;453;gef375c6ae3_3_104"/>
          <p:cNvPicPr preferRelativeResize="0"/>
          <p:nvPr/>
        </p:nvPicPr>
        <p:blipFill>
          <a:blip r:embed="rId10">
            <a:alphaModFix/>
          </a:blip>
          <a:stretch>
            <a:fillRect/>
          </a:stretch>
        </p:blipFill>
        <p:spPr>
          <a:xfrm>
            <a:off x="3123450" y="3608950"/>
            <a:ext cx="2461075" cy="1276377"/>
          </a:xfrm>
          <a:prstGeom prst="rect">
            <a:avLst/>
          </a:prstGeom>
          <a:noFill/>
          <a:ln>
            <a:noFill/>
          </a:ln>
        </p:spPr>
      </p:pic>
      <p:pic>
        <p:nvPicPr>
          <p:cNvPr id="454" name="Google Shape;454;gef375c6ae3_3_104"/>
          <p:cNvPicPr preferRelativeResize="0"/>
          <p:nvPr/>
        </p:nvPicPr>
        <p:blipFill>
          <a:blip r:embed="rId11">
            <a:alphaModFix/>
          </a:blip>
          <a:stretch>
            <a:fillRect/>
          </a:stretch>
        </p:blipFill>
        <p:spPr>
          <a:xfrm>
            <a:off x="5976350" y="3708912"/>
            <a:ext cx="2332525" cy="1209706"/>
          </a:xfrm>
          <a:prstGeom prst="rect">
            <a:avLst/>
          </a:prstGeom>
          <a:noFill/>
          <a:ln>
            <a:noFill/>
          </a:ln>
        </p:spPr>
      </p:pic>
      <p:sp>
        <p:nvSpPr>
          <p:cNvPr id="455" name="Google Shape;455;gef375c6ae3_3_104"/>
          <p:cNvSpPr txBox="1"/>
          <p:nvPr/>
        </p:nvSpPr>
        <p:spPr>
          <a:xfrm>
            <a:off x="579225" y="1927225"/>
            <a:ext cx="74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C-0(Kids)                               C-1(Musical)                                             C-2(Drama)         </a:t>
            </a:r>
            <a:endParaRPr/>
          </a:p>
        </p:txBody>
      </p:sp>
      <p:sp>
        <p:nvSpPr>
          <p:cNvPr id="456" name="Google Shape;456;gef375c6ae3_3_104"/>
          <p:cNvSpPr txBox="1"/>
          <p:nvPr/>
        </p:nvSpPr>
        <p:spPr>
          <a:xfrm>
            <a:off x="834075" y="3308700"/>
            <a:ext cx="74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C-3(Documentary)                        C-4(American)                                       C-5(Comedy)</a:t>
            </a:r>
            <a:endParaRPr/>
          </a:p>
        </p:txBody>
      </p:sp>
      <p:sp>
        <p:nvSpPr>
          <p:cNvPr id="457" name="Google Shape;457;gef375c6ae3_3_104"/>
          <p:cNvSpPr txBox="1"/>
          <p:nvPr/>
        </p:nvSpPr>
        <p:spPr>
          <a:xfrm>
            <a:off x="724826" y="4837500"/>
            <a:ext cx="78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C-6(Horror)                                  C-7(TV Shows)                                      C-8(Family)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ea7ac30d8d_0_24"/>
          <p:cNvSpPr txBox="1"/>
          <p:nvPr>
            <p:ph type="ctrTitle"/>
          </p:nvPr>
        </p:nvSpPr>
        <p:spPr>
          <a:xfrm>
            <a:off x="-90425" y="190875"/>
            <a:ext cx="9372600" cy="90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4000"/>
              <a:t>What is </a:t>
            </a:r>
            <a:r>
              <a:rPr b="1" lang="en-GB" sz="4000"/>
              <a:t>expected</a:t>
            </a:r>
            <a:r>
              <a:rPr b="1" lang="en-GB" sz="4000"/>
              <a:t> from this project?</a:t>
            </a:r>
            <a:endParaRPr b="1" sz="4000"/>
          </a:p>
        </p:txBody>
      </p:sp>
      <p:sp>
        <p:nvSpPr>
          <p:cNvPr id="78" name="Google Shape;78;gea7ac30d8d_0_24"/>
          <p:cNvSpPr txBox="1"/>
          <p:nvPr>
            <p:ph idx="1" type="subTitle"/>
          </p:nvPr>
        </p:nvSpPr>
        <p:spPr>
          <a:xfrm>
            <a:off x="311700" y="1041300"/>
            <a:ext cx="8520600" cy="3615900"/>
          </a:xfrm>
          <a:prstGeom prst="rect">
            <a:avLst/>
          </a:prstGeom>
          <a:noFill/>
          <a:ln>
            <a:noFill/>
          </a:ln>
        </p:spPr>
        <p:txBody>
          <a:bodyPr anchorCtr="0" anchor="t" bIns="91425" lIns="91425" spcFirstLastPara="1" rIns="91425" wrap="square" tIns="91425">
            <a:noAutofit/>
          </a:bodyPr>
          <a:lstStyle/>
          <a:p>
            <a:pPr indent="-469900" lvl="0" marL="457200" rtl="0" algn="l">
              <a:lnSpc>
                <a:spcPct val="115000"/>
              </a:lnSpc>
              <a:spcBef>
                <a:spcPts val="0"/>
              </a:spcBef>
              <a:spcAft>
                <a:spcPts val="0"/>
              </a:spcAft>
              <a:buClr>
                <a:schemeClr val="lt1"/>
              </a:buClr>
              <a:buSzPts val="2200"/>
              <a:buFont typeface="Lato"/>
              <a:buChar char="●"/>
            </a:pPr>
            <a:r>
              <a:rPr lang="en-GB" sz="2200">
                <a:solidFill>
                  <a:schemeClr val="lt1"/>
                </a:solidFill>
                <a:latin typeface="Lato"/>
                <a:ea typeface="Lato"/>
                <a:cs typeface="Lato"/>
                <a:sym typeface="Lato"/>
              </a:rPr>
              <a:t>Exploratory Data Analysis</a:t>
            </a:r>
            <a:endParaRPr sz="2200">
              <a:solidFill>
                <a:schemeClr val="lt1"/>
              </a:solidFill>
              <a:latin typeface="Lato"/>
              <a:ea typeface="Lato"/>
              <a:cs typeface="Lato"/>
              <a:sym typeface="Lato"/>
            </a:endParaRPr>
          </a:p>
          <a:p>
            <a:pPr indent="-469900" lvl="0" marL="457200" rtl="0" algn="l">
              <a:lnSpc>
                <a:spcPct val="115000"/>
              </a:lnSpc>
              <a:spcBef>
                <a:spcPts val="0"/>
              </a:spcBef>
              <a:spcAft>
                <a:spcPts val="0"/>
              </a:spcAft>
              <a:buClr>
                <a:schemeClr val="lt1"/>
              </a:buClr>
              <a:buSzPts val="2200"/>
              <a:buFont typeface="Lato"/>
              <a:buChar char="●"/>
            </a:pPr>
            <a:r>
              <a:rPr lang="en-GB" sz="2200">
                <a:solidFill>
                  <a:schemeClr val="lt1"/>
                </a:solidFill>
                <a:latin typeface="Lato"/>
                <a:ea typeface="Lato"/>
                <a:cs typeface="Lato"/>
                <a:sym typeface="Lato"/>
              </a:rPr>
              <a:t>Understanding what type of content is available in different Countries</a:t>
            </a:r>
            <a:endParaRPr sz="2200">
              <a:solidFill>
                <a:schemeClr val="lt1"/>
              </a:solidFill>
              <a:latin typeface="Lato"/>
              <a:ea typeface="Lato"/>
              <a:cs typeface="Lato"/>
              <a:sym typeface="Lato"/>
            </a:endParaRPr>
          </a:p>
          <a:p>
            <a:pPr indent="-469900" lvl="0" marL="457200" rtl="0" algn="l">
              <a:lnSpc>
                <a:spcPct val="115000"/>
              </a:lnSpc>
              <a:spcBef>
                <a:spcPts val="0"/>
              </a:spcBef>
              <a:spcAft>
                <a:spcPts val="0"/>
              </a:spcAft>
              <a:buClr>
                <a:schemeClr val="lt1"/>
              </a:buClr>
              <a:buSzPts val="2200"/>
              <a:buFont typeface="Lato"/>
              <a:buChar char="●"/>
            </a:pPr>
            <a:r>
              <a:rPr lang="en-GB" sz="2200">
                <a:solidFill>
                  <a:schemeClr val="lt1"/>
                </a:solidFill>
                <a:latin typeface="Lato"/>
                <a:ea typeface="Lato"/>
                <a:cs typeface="Lato"/>
                <a:sym typeface="Lato"/>
              </a:rPr>
              <a:t>Is Netflix has increasingly focussed on TV rather than Movies in recent years?</a:t>
            </a:r>
            <a:endParaRPr sz="2200">
              <a:solidFill>
                <a:schemeClr val="lt1"/>
              </a:solidFill>
              <a:latin typeface="Lato"/>
              <a:ea typeface="Lato"/>
              <a:cs typeface="Lato"/>
              <a:sym typeface="Lato"/>
            </a:endParaRPr>
          </a:p>
          <a:p>
            <a:pPr indent="-469900" lvl="0" marL="457200" rtl="0" algn="l">
              <a:lnSpc>
                <a:spcPct val="115000"/>
              </a:lnSpc>
              <a:spcBef>
                <a:spcPts val="0"/>
              </a:spcBef>
              <a:spcAft>
                <a:spcPts val="0"/>
              </a:spcAft>
              <a:buClr>
                <a:schemeClr val="lt1"/>
              </a:buClr>
              <a:buSzPts val="2200"/>
              <a:buFont typeface="Lato"/>
              <a:buChar char="●"/>
            </a:pPr>
            <a:r>
              <a:rPr lang="en-GB" sz="2200">
                <a:solidFill>
                  <a:schemeClr val="lt1"/>
                </a:solidFill>
                <a:latin typeface="Lato"/>
                <a:ea typeface="Lato"/>
                <a:cs typeface="Lato"/>
                <a:sym typeface="Lato"/>
              </a:rPr>
              <a:t>Clustering similar content by matching text based features.</a:t>
            </a:r>
            <a:endParaRPr sz="2200">
              <a:solidFill>
                <a:schemeClr val="lt1"/>
              </a:solidFill>
              <a:latin typeface="Lato"/>
              <a:ea typeface="Lato"/>
              <a:cs typeface="Lato"/>
              <a:sym typeface="Lato"/>
            </a:endParaRPr>
          </a:p>
        </p:txBody>
      </p:sp>
      <p:sp>
        <p:nvSpPr>
          <p:cNvPr id="79" name="Google Shape;79;gea7ac30d8d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ef375c6ae3_3_120"/>
          <p:cNvSpPr txBox="1"/>
          <p:nvPr>
            <p:ph type="ctrTitle"/>
          </p:nvPr>
        </p:nvSpPr>
        <p:spPr>
          <a:xfrm>
            <a:off x="311700" y="241075"/>
            <a:ext cx="8520600" cy="5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Cluster: Cast</a:t>
            </a:r>
            <a:endParaRPr/>
          </a:p>
        </p:txBody>
      </p:sp>
      <p:sp>
        <p:nvSpPr>
          <p:cNvPr id="463" name="Google Shape;463;gef375c6ae3_3_1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                       C-0                                                        C-1                                                  C-2         </a:t>
            </a:r>
            <a:endParaRPr sz="1400">
              <a:solidFill>
                <a:srgbClr val="000000"/>
              </a:solidFill>
            </a:endParaRPr>
          </a:p>
          <a:p>
            <a:pPr indent="0" lvl="0" marL="0" rtl="0" algn="ctr">
              <a:spcBef>
                <a:spcPts val="0"/>
              </a:spcBef>
              <a:spcAft>
                <a:spcPts val="0"/>
              </a:spcAft>
              <a:buNone/>
            </a:pPr>
            <a:r>
              <a:t/>
            </a:r>
            <a:endParaRPr/>
          </a:p>
        </p:txBody>
      </p:sp>
      <p:sp>
        <p:nvSpPr>
          <p:cNvPr id="464" name="Google Shape;464;gef375c6ae3_3_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465" name="Google Shape;465;gef375c6ae3_3_120"/>
          <p:cNvPicPr preferRelativeResize="0"/>
          <p:nvPr/>
        </p:nvPicPr>
        <p:blipFill>
          <a:blip r:embed="rId3">
            <a:alphaModFix/>
          </a:blip>
          <a:stretch>
            <a:fillRect/>
          </a:stretch>
        </p:blipFill>
        <p:spPr>
          <a:xfrm>
            <a:off x="311687" y="692975"/>
            <a:ext cx="2383750" cy="1236275"/>
          </a:xfrm>
          <a:prstGeom prst="rect">
            <a:avLst/>
          </a:prstGeom>
          <a:noFill/>
          <a:ln>
            <a:noFill/>
          </a:ln>
        </p:spPr>
      </p:pic>
      <p:pic>
        <p:nvPicPr>
          <p:cNvPr id="466" name="Google Shape;466;gef375c6ae3_3_120"/>
          <p:cNvPicPr preferRelativeResize="0"/>
          <p:nvPr/>
        </p:nvPicPr>
        <p:blipFill>
          <a:blip r:embed="rId4">
            <a:alphaModFix/>
          </a:blip>
          <a:stretch>
            <a:fillRect/>
          </a:stretch>
        </p:blipFill>
        <p:spPr>
          <a:xfrm>
            <a:off x="3224325" y="657425"/>
            <a:ext cx="2551625" cy="1236275"/>
          </a:xfrm>
          <a:prstGeom prst="rect">
            <a:avLst/>
          </a:prstGeom>
          <a:noFill/>
          <a:ln>
            <a:noFill/>
          </a:ln>
        </p:spPr>
      </p:pic>
      <p:pic>
        <p:nvPicPr>
          <p:cNvPr id="467" name="Google Shape;467;gef375c6ae3_3_120"/>
          <p:cNvPicPr preferRelativeResize="0"/>
          <p:nvPr/>
        </p:nvPicPr>
        <p:blipFill>
          <a:blip r:embed="rId5">
            <a:alphaModFix/>
          </a:blip>
          <a:stretch>
            <a:fillRect/>
          </a:stretch>
        </p:blipFill>
        <p:spPr>
          <a:xfrm>
            <a:off x="6136975" y="692975"/>
            <a:ext cx="2520850" cy="1236275"/>
          </a:xfrm>
          <a:prstGeom prst="rect">
            <a:avLst/>
          </a:prstGeom>
          <a:noFill/>
          <a:ln>
            <a:noFill/>
          </a:ln>
        </p:spPr>
      </p:pic>
      <p:pic>
        <p:nvPicPr>
          <p:cNvPr id="468" name="Google Shape;468;gef375c6ae3_3_120"/>
          <p:cNvPicPr preferRelativeResize="0"/>
          <p:nvPr/>
        </p:nvPicPr>
        <p:blipFill>
          <a:blip r:embed="rId6">
            <a:alphaModFix/>
          </a:blip>
          <a:stretch>
            <a:fillRect/>
          </a:stretch>
        </p:blipFill>
        <p:spPr>
          <a:xfrm>
            <a:off x="243137" y="2100900"/>
            <a:ext cx="2520850" cy="1307363"/>
          </a:xfrm>
          <a:prstGeom prst="rect">
            <a:avLst/>
          </a:prstGeom>
          <a:noFill/>
          <a:ln>
            <a:noFill/>
          </a:ln>
        </p:spPr>
      </p:pic>
      <p:pic>
        <p:nvPicPr>
          <p:cNvPr id="469" name="Google Shape;469;gef375c6ae3_3_120"/>
          <p:cNvPicPr preferRelativeResize="0"/>
          <p:nvPr/>
        </p:nvPicPr>
        <p:blipFill>
          <a:blip r:embed="rId7">
            <a:alphaModFix/>
          </a:blip>
          <a:stretch>
            <a:fillRect/>
          </a:stretch>
        </p:blipFill>
        <p:spPr>
          <a:xfrm>
            <a:off x="3255100" y="2100900"/>
            <a:ext cx="2520843" cy="1307375"/>
          </a:xfrm>
          <a:prstGeom prst="rect">
            <a:avLst/>
          </a:prstGeom>
          <a:noFill/>
          <a:ln>
            <a:noFill/>
          </a:ln>
        </p:spPr>
      </p:pic>
      <p:pic>
        <p:nvPicPr>
          <p:cNvPr id="470" name="Google Shape;470;gef375c6ae3_3_120"/>
          <p:cNvPicPr preferRelativeResize="0"/>
          <p:nvPr/>
        </p:nvPicPr>
        <p:blipFill>
          <a:blip r:embed="rId8">
            <a:alphaModFix/>
          </a:blip>
          <a:stretch>
            <a:fillRect/>
          </a:stretch>
        </p:blipFill>
        <p:spPr>
          <a:xfrm>
            <a:off x="6267076" y="2100900"/>
            <a:ext cx="2520873" cy="1307375"/>
          </a:xfrm>
          <a:prstGeom prst="rect">
            <a:avLst/>
          </a:prstGeom>
          <a:noFill/>
          <a:ln>
            <a:noFill/>
          </a:ln>
        </p:spPr>
      </p:pic>
      <p:pic>
        <p:nvPicPr>
          <p:cNvPr id="471" name="Google Shape;471;gef375c6ae3_3_120"/>
          <p:cNvPicPr preferRelativeResize="0"/>
          <p:nvPr/>
        </p:nvPicPr>
        <p:blipFill>
          <a:blip r:embed="rId9">
            <a:alphaModFix/>
          </a:blip>
          <a:stretch>
            <a:fillRect/>
          </a:stretch>
        </p:blipFill>
        <p:spPr>
          <a:xfrm>
            <a:off x="311676" y="3579925"/>
            <a:ext cx="2520875" cy="1307376"/>
          </a:xfrm>
          <a:prstGeom prst="rect">
            <a:avLst/>
          </a:prstGeom>
          <a:noFill/>
          <a:ln>
            <a:noFill/>
          </a:ln>
        </p:spPr>
      </p:pic>
      <p:pic>
        <p:nvPicPr>
          <p:cNvPr id="472" name="Google Shape;472;gef375c6ae3_3_120"/>
          <p:cNvPicPr preferRelativeResize="0"/>
          <p:nvPr/>
        </p:nvPicPr>
        <p:blipFill>
          <a:blip r:embed="rId10">
            <a:alphaModFix/>
          </a:blip>
          <a:stretch>
            <a:fillRect/>
          </a:stretch>
        </p:blipFill>
        <p:spPr>
          <a:xfrm>
            <a:off x="3067850" y="3587550"/>
            <a:ext cx="2696725" cy="1398575"/>
          </a:xfrm>
          <a:prstGeom prst="rect">
            <a:avLst/>
          </a:prstGeom>
          <a:noFill/>
          <a:ln>
            <a:noFill/>
          </a:ln>
        </p:spPr>
      </p:pic>
      <p:pic>
        <p:nvPicPr>
          <p:cNvPr id="473" name="Google Shape;473;gef375c6ae3_3_120"/>
          <p:cNvPicPr preferRelativeResize="0"/>
          <p:nvPr/>
        </p:nvPicPr>
        <p:blipFill>
          <a:blip r:embed="rId11">
            <a:alphaModFix/>
          </a:blip>
          <a:stretch>
            <a:fillRect/>
          </a:stretch>
        </p:blipFill>
        <p:spPr>
          <a:xfrm>
            <a:off x="6135573" y="3587547"/>
            <a:ext cx="2696725" cy="1398588"/>
          </a:xfrm>
          <a:prstGeom prst="rect">
            <a:avLst/>
          </a:prstGeom>
          <a:noFill/>
          <a:ln>
            <a:noFill/>
          </a:ln>
        </p:spPr>
      </p:pic>
      <p:sp>
        <p:nvSpPr>
          <p:cNvPr id="474" name="Google Shape;474;gef375c6ae3_3_120"/>
          <p:cNvSpPr txBox="1"/>
          <p:nvPr/>
        </p:nvSpPr>
        <p:spPr>
          <a:xfrm>
            <a:off x="121575" y="1804975"/>
            <a:ext cx="87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C-0                                                   C-1(Indian)                                              C-2(Indian)         </a:t>
            </a:r>
            <a:endParaRPr/>
          </a:p>
        </p:txBody>
      </p:sp>
      <p:sp>
        <p:nvSpPr>
          <p:cNvPr id="475" name="Google Shape;475;gef375c6ae3_3_120"/>
          <p:cNvSpPr txBox="1"/>
          <p:nvPr/>
        </p:nvSpPr>
        <p:spPr>
          <a:xfrm>
            <a:off x="370700" y="3318425"/>
            <a:ext cx="830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C-3                                                        C-4                                                  C-5</a:t>
            </a:r>
            <a:endParaRPr/>
          </a:p>
        </p:txBody>
      </p:sp>
      <p:sp>
        <p:nvSpPr>
          <p:cNvPr id="476" name="Google Shape;476;gef375c6ae3_3_120"/>
          <p:cNvSpPr txBox="1"/>
          <p:nvPr/>
        </p:nvSpPr>
        <p:spPr>
          <a:xfrm>
            <a:off x="335950" y="4859150"/>
            <a:ext cx="830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C-6                                          C-7(International)                                             C-8</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ef375c6ae3_3_135"/>
          <p:cNvSpPr txBox="1"/>
          <p:nvPr>
            <p:ph type="ctrTitle"/>
          </p:nvPr>
        </p:nvSpPr>
        <p:spPr>
          <a:xfrm>
            <a:off x="177825" y="299475"/>
            <a:ext cx="8520600" cy="47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Cluster: Titles!</a:t>
            </a:r>
            <a:endParaRPr/>
          </a:p>
        </p:txBody>
      </p:sp>
      <p:sp>
        <p:nvSpPr>
          <p:cNvPr id="482" name="Google Shape;482;gef375c6ae3_3_1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gef375c6ae3_3_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484" name="Google Shape;484;gef375c6ae3_3_135"/>
          <p:cNvPicPr preferRelativeResize="0"/>
          <p:nvPr/>
        </p:nvPicPr>
        <p:blipFill>
          <a:blip r:embed="rId3">
            <a:alphaModFix/>
          </a:blip>
          <a:stretch>
            <a:fillRect/>
          </a:stretch>
        </p:blipFill>
        <p:spPr>
          <a:xfrm>
            <a:off x="478896" y="628726"/>
            <a:ext cx="2362378" cy="1225175"/>
          </a:xfrm>
          <a:prstGeom prst="rect">
            <a:avLst/>
          </a:prstGeom>
          <a:noFill/>
          <a:ln>
            <a:noFill/>
          </a:ln>
        </p:spPr>
      </p:pic>
      <p:pic>
        <p:nvPicPr>
          <p:cNvPr id="485" name="Google Shape;485;gef375c6ae3_3_135"/>
          <p:cNvPicPr preferRelativeResize="0"/>
          <p:nvPr/>
        </p:nvPicPr>
        <p:blipFill>
          <a:blip r:embed="rId4">
            <a:alphaModFix/>
          </a:blip>
          <a:stretch>
            <a:fillRect/>
          </a:stretch>
        </p:blipFill>
        <p:spPr>
          <a:xfrm>
            <a:off x="3256946" y="628721"/>
            <a:ext cx="2362375" cy="1225175"/>
          </a:xfrm>
          <a:prstGeom prst="rect">
            <a:avLst/>
          </a:prstGeom>
          <a:noFill/>
          <a:ln>
            <a:noFill/>
          </a:ln>
        </p:spPr>
      </p:pic>
      <p:pic>
        <p:nvPicPr>
          <p:cNvPr id="486" name="Google Shape;486;gef375c6ae3_3_135"/>
          <p:cNvPicPr preferRelativeResize="0"/>
          <p:nvPr/>
        </p:nvPicPr>
        <p:blipFill>
          <a:blip r:embed="rId5">
            <a:alphaModFix/>
          </a:blip>
          <a:stretch>
            <a:fillRect/>
          </a:stretch>
        </p:blipFill>
        <p:spPr>
          <a:xfrm>
            <a:off x="6034996" y="606350"/>
            <a:ext cx="2362378" cy="1225175"/>
          </a:xfrm>
          <a:prstGeom prst="rect">
            <a:avLst/>
          </a:prstGeom>
          <a:noFill/>
          <a:ln>
            <a:noFill/>
          </a:ln>
        </p:spPr>
      </p:pic>
      <p:pic>
        <p:nvPicPr>
          <p:cNvPr id="487" name="Google Shape;487;gef375c6ae3_3_135"/>
          <p:cNvPicPr preferRelativeResize="0"/>
          <p:nvPr/>
        </p:nvPicPr>
        <p:blipFill>
          <a:blip r:embed="rId6">
            <a:alphaModFix/>
          </a:blip>
          <a:stretch>
            <a:fillRect/>
          </a:stretch>
        </p:blipFill>
        <p:spPr>
          <a:xfrm>
            <a:off x="447675" y="2070125"/>
            <a:ext cx="2463850" cy="1277799"/>
          </a:xfrm>
          <a:prstGeom prst="rect">
            <a:avLst/>
          </a:prstGeom>
          <a:noFill/>
          <a:ln>
            <a:noFill/>
          </a:ln>
        </p:spPr>
      </p:pic>
      <p:pic>
        <p:nvPicPr>
          <p:cNvPr id="488" name="Google Shape;488;gef375c6ae3_3_135"/>
          <p:cNvPicPr preferRelativeResize="0"/>
          <p:nvPr/>
        </p:nvPicPr>
        <p:blipFill>
          <a:blip r:embed="rId7">
            <a:alphaModFix/>
          </a:blip>
          <a:stretch>
            <a:fillRect/>
          </a:stretch>
        </p:blipFill>
        <p:spPr>
          <a:xfrm>
            <a:off x="3215812" y="2043650"/>
            <a:ext cx="2565950" cy="1330743"/>
          </a:xfrm>
          <a:prstGeom prst="rect">
            <a:avLst/>
          </a:prstGeom>
          <a:noFill/>
          <a:ln>
            <a:noFill/>
          </a:ln>
        </p:spPr>
      </p:pic>
      <p:pic>
        <p:nvPicPr>
          <p:cNvPr id="489" name="Google Shape;489;gef375c6ae3_3_135"/>
          <p:cNvPicPr preferRelativeResize="0"/>
          <p:nvPr/>
        </p:nvPicPr>
        <p:blipFill>
          <a:blip r:embed="rId8">
            <a:alphaModFix/>
          </a:blip>
          <a:stretch>
            <a:fillRect/>
          </a:stretch>
        </p:blipFill>
        <p:spPr>
          <a:xfrm>
            <a:off x="6086050" y="2017150"/>
            <a:ext cx="2565975" cy="1330779"/>
          </a:xfrm>
          <a:prstGeom prst="rect">
            <a:avLst/>
          </a:prstGeom>
          <a:noFill/>
          <a:ln>
            <a:noFill/>
          </a:ln>
        </p:spPr>
      </p:pic>
      <p:pic>
        <p:nvPicPr>
          <p:cNvPr id="490" name="Google Shape;490;gef375c6ae3_3_135"/>
          <p:cNvPicPr preferRelativeResize="0"/>
          <p:nvPr/>
        </p:nvPicPr>
        <p:blipFill>
          <a:blip r:embed="rId9">
            <a:alphaModFix/>
          </a:blip>
          <a:stretch>
            <a:fillRect/>
          </a:stretch>
        </p:blipFill>
        <p:spPr>
          <a:xfrm>
            <a:off x="396625" y="3564147"/>
            <a:ext cx="2565950" cy="1330750"/>
          </a:xfrm>
          <a:prstGeom prst="rect">
            <a:avLst/>
          </a:prstGeom>
          <a:noFill/>
          <a:ln>
            <a:noFill/>
          </a:ln>
        </p:spPr>
      </p:pic>
      <p:pic>
        <p:nvPicPr>
          <p:cNvPr id="491" name="Google Shape;491;gef375c6ae3_3_135"/>
          <p:cNvPicPr preferRelativeResize="0"/>
          <p:nvPr/>
        </p:nvPicPr>
        <p:blipFill>
          <a:blip r:embed="rId10">
            <a:alphaModFix/>
          </a:blip>
          <a:stretch>
            <a:fillRect/>
          </a:stretch>
        </p:blipFill>
        <p:spPr>
          <a:xfrm>
            <a:off x="3156850" y="3600400"/>
            <a:ext cx="2683875" cy="1391927"/>
          </a:xfrm>
          <a:prstGeom prst="rect">
            <a:avLst/>
          </a:prstGeom>
          <a:noFill/>
          <a:ln>
            <a:noFill/>
          </a:ln>
        </p:spPr>
      </p:pic>
      <p:pic>
        <p:nvPicPr>
          <p:cNvPr id="492" name="Google Shape;492;gef375c6ae3_3_135"/>
          <p:cNvPicPr preferRelativeResize="0"/>
          <p:nvPr/>
        </p:nvPicPr>
        <p:blipFill>
          <a:blip r:embed="rId11">
            <a:alphaModFix/>
          </a:blip>
          <a:stretch>
            <a:fillRect/>
          </a:stretch>
        </p:blipFill>
        <p:spPr>
          <a:xfrm>
            <a:off x="6034993" y="3533562"/>
            <a:ext cx="2683882" cy="1391925"/>
          </a:xfrm>
          <a:prstGeom prst="rect">
            <a:avLst/>
          </a:prstGeom>
          <a:noFill/>
          <a:ln>
            <a:noFill/>
          </a:ln>
        </p:spPr>
      </p:pic>
      <p:sp>
        <p:nvSpPr>
          <p:cNvPr id="493" name="Google Shape;493;gef375c6ae3_3_135"/>
          <p:cNvSpPr txBox="1"/>
          <p:nvPr/>
        </p:nvSpPr>
        <p:spPr>
          <a:xfrm>
            <a:off x="392075" y="1747725"/>
            <a:ext cx="82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C-0                                                        C-1                                                  C-2         </a:t>
            </a:r>
            <a:endParaRPr/>
          </a:p>
        </p:txBody>
      </p:sp>
      <p:sp>
        <p:nvSpPr>
          <p:cNvPr id="494" name="Google Shape;494;gef375c6ae3_3_135"/>
          <p:cNvSpPr txBox="1"/>
          <p:nvPr/>
        </p:nvSpPr>
        <p:spPr>
          <a:xfrm>
            <a:off x="478900" y="3290000"/>
            <a:ext cx="76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C-3                                             C-4(American)                                                C-5</a:t>
            </a:r>
            <a:endParaRPr/>
          </a:p>
        </p:txBody>
      </p:sp>
      <p:sp>
        <p:nvSpPr>
          <p:cNvPr id="495" name="Google Shape;495;gef375c6ae3_3_135"/>
          <p:cNvSpPr txBox="1"/>
          <p:nvPr/>
        </p:nvSpPr>
        <p:spPr>
          <a:xfrm>
            <a:off x="573825" y="4832275"/>
            <a:ext cx="81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C-6                                                         C-7                                                    C-8</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ef375c6ae3_3_150"/>
          <p:cNvSpPr txBox="1"/>
          <p:nvPr>
            <p:ph type="ctrTitle"/>
          </p:nvPr>
        </p:nvSpPr>
        <p:spPr>
          <a:xfrm>
            <a:off x="741400" y="744575"/>
            <a:ext cx="608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gef375c6ae3_3_1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gef375c6ae3_3_1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503" name="Google Shape;503;gef375c6ae3_3_150"/>
          <p:cNvPicPr preferRelativeResize="0"/>
          <p:nvPr/>
        </p:nvPicPr>
        <p:blipFill>
          <a:blip r:embed="rId3">
            <a:alphaModFix/>
          </a:blip>
          <a:stretch>
            <a:fillRect/>
          </a:stretch>
        </p:blipFill>
        <p:spPr>
          <a:xfrm>
            <a:off x="311700" y="0"/>
            <a:ext cx="7751076" cy="4819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ef375c6ae3_3_1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gef375c6ae3_3_1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gef375c6ae3_3_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511" name="Google Shape;511;gef375c6ae3_3_157"/>
          <p:cNvPicPr preferRelativeResize="0"/>
          <p:nvPr/>
        </p:nvPicPr>
        <p:blipFill rotWithShape="1">
          <a:blip r:embed="rId3">
            <a:alphaModFix/>
          </a:blip>
          <a:srcRect b="17133" l="5901" r="46194" t="18673"/>
          <a:stretch/>
        </p:blipFill>
        <p:spPr>
          <a:xfrm>
            <a:off x="311700" y="324375"/>
            <a:ext cx="8214451" cy="47324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ebcd56c054_0_10"/>
          <p:cNvSpPr txBox="1"/>
          <p:nvPr>
            <p:ph type="ctrTitle"/>
          </p:nvPr>
        </p:nvSpPr>
        <p:spPr>
          <a:xfrm>
            <a:off x="311700" y="0"/>
            <a:ext cx="8520600" cy="19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 System for Netflix..!!</a:t>
            </a:r>
            <a:endParaRPr/>
          </a:p>
        </p:txBody>
      </p:sp>
      <p:sp>
        <p:nvSpPr>
          <p:cNvPr id="517" name="Google Shape;517;gebcd56c054_0_1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gebcd56c054_0_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pic>
        <p:nvPicPr>
          <p:cNvPr id="519" name="Google Shape;519;gebcd56c054_0_10"/>
          <p:cNvPicPr preferRelativeResize="0"/>
          <p:nvPr/>
        </p:nvPicPr>
        <p:blipFill>
          <a:blip r:embed="rId3">
            <a:alphaModFix/>
          </a:blip>
          <a:stretch>
            <a:fillRect/>
          </a:stretch>
        </p:blipFill>
        <p:spPr>
          <a:xfrm>
            <a:off x="70100" y="1948197"/>
            <a:ext cx="9144000" cy="2936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ea7ac30d8d_0_14"/>
          <p:cNvSpPr txBox="1"/>
          <p:nvPr>
            <p:ph type="ctrTitle"/>
          </p:nvPr>
        </p:nvSpPr>
        <p:spPr>
          <a:xfrm>
            <a:off x="259108" y="4585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If only we had more time: Future Scope!</a:t>
            </a:r>
            <a:endParaRPr/>
          </a:p>
        </p:txBody>
      </p:sp>
      <p:sp>
        <p:nvSpPr>
          <p:cNvPr id="525" name="Google Shape;525;gea7ac30d8d_0_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
        <p:nvSpPr>
          <p:cNvPr id="526" name="Google Shape;526;gea7ac30d8d_0_14"/>
          <p:cNvSpPr txBox="1"/>
          <p:nvPr/>
        </p:nvSpPr>
        <p:spPr>
          <a:xfrm>
            <a:off x="882975" y="2750100"/>
            <a:ext cx="57864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Arial"/>
              <a:buChar char="●"/>
            </a:pPr>
            <a:r>
              <a:rPr b="1" lang="en-GB">
                <a:solidFill>
                  <a:schemeClr val="lt1"/>
                </a:solidFill>
              </a:rPr>
              <a:t>Integrate Netflix dataset with other data set and present more insights and clusters.</a:t>
            </a:r>
            <a:endParaRPr b="1">
              <a:solidFill>
                <a:schemeClr val="lt1"/>
              </a:solidFill>
            </a:endParaRPr>
          </a:p>
          <a:p>
            <a:pPr indent="-317500" lvl="0" marL="457200" marR="0" rtl="0" algn="l">
              <a:lnSpc>
                <a:spcPct val="100000"/>
              </a:lnSpc>
              <a:spcBef>
                <a:spcPts val="0"/>
              </a:spcBef>
              <a:spcAft>
                <a:spcPts val="0"/>
              </a:spcAft>
              <a:buClr>
                <a:schemeClr val="lt1"/>
              </a:buClr>
              <a:buSzPts val="1400"/>
              <a:buChar char="●"/>
            </a:pPr>
            <a:r>
              <a:rPr b="1" lang="en-GB">
                <a:solidFill>
                  <a:schemeClr val="lt1"/>
                </a:solidFill>
              </a:rPr>
              <a:t>We could have done some </a:t>
            </a:r>
            <a:r>
              <a:rPr b="1" lang="en-GB">
                <a:solidFill>
                  <a:schemeClr val="lt1"/>
                </a:solidFill>
              </a:rPr>
              <a:t>research</a:t>
            </a:r>
            <a:r>
              <a:rPr b="1" lang="en-GB">
                <a:solidFill>
                  <a:schemeClr val="lt1"/>
                </a:solidFill>
              </a:rPr>
              <a:t> on recommendation system.</a:t>
            </a:r>
            <a:endParaRPr b="1">
              <a:solidFill>
                <a:schemeClr val="lt1"/>
              </a:solidFill>
            </a:endParaRPr>
          </a:p>
        </p:txBody>
      </p:sp>
      <p:sp>
        <p:nvSpPr>
          <p:cNvPr id="527" name="Google Shape;527;gea7ac30d8d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528" name="Google Shape;528;gea7ac30d8d_0_14"/>
          <p:cNvPicPr preferRelativeResize="0"/>
          <p:nvPr/>
        </p:nvPicPr>
        <p:blipFill>
          <a:blip r:embed="rId3">
            <a:alphaModFix/>
          </a:blip>
          <a:stretch>
            <a:fillRect/>
          </a:stretch>
        </p:blipFill>
        <p:spPr>
          <a:xfrm>
            <a:off x="6669375" y="2386950"/>
            <a:ext cx="2405100" cy="218548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ea7ac30d8d_0_458"/>
          <p:cNvSpPr txBox="1"/>
          <p:nvPr>
            <p:ph type="ctrTitle"/>
          </p:nvPr>
        </p:nvSpPr>
        <p:spPr>
          <a:xfrm>
            <a:off x="311775" y="441800"/>
            <a:ext cx="8520600" cy="98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Conclusion</a:t>
            </a:r>
            <a:endParaRPr/>
          </a:p>
        </p:txBody>
      </p:sp>
      <p:sp>
        <p:nvSpPr>
          <p:cNvPr id="534" name="Google Shape;534;gea7ac30d8d_0_4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
        <p:nvSpPr>
          <p:cNvPr id="535" name="Google Shape;535;gea7ac30d8d_0_458"/>
          <p:cNvSpPr txBox="1"/>
          <p:nvPr/>
        </p:nvSpPr>
        <p:spPr>
          <a:xfrm>
            <a:off x="658800" y="1740450"/>
            <a:ext cx="8310000" cy="233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Performed </a:t>
            </a:r>
            <a:r>
              <a:rPr b="1" i="0" lang="en-GB" sz="1400" u="none" cap="none" strike="noStrike">
                <a:solidFill>
                  <a:schemeClr val="lt1"/>
                </a:solidFill>
                <a:latin typeface="Arial"/>
                <a:ea typeface="Arial"/>
                <a:cs typeface="Arial"/>
                <a:sym typeface="Arial"/>
              </a:rPr>
              <a:t>EDA</a:t>
            </a:r>
            <a:r>
              <a:rPr b="0" i="0" lang="en-GB" sz="1400" u="none" cap="none" strike="noStrike">
                <a:solidFill>
                  <a:schemeClr val="lt1"/>
                </a:solidFill>
                <a:latin typeface="Arial"/>
                <a:ea typeface="Arial"/>
                <a:cs typeface="Arial"/>
                <a:sym typeface="Arial"/>
              </a:rPr>
              <a:t> </a:t>
            </a:r>
            <a:endParaRPr b="1"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Univariate &amp; multivariate </a:t>
            </a:r>
            <a:r>
              <a:rPr b="1" i="0" lang="en-GB" sz="1400" u="none" cap="none" strike="noStrike">
                <a:solidFill>
                  <a:schemeClr val="lt1"/>
                </a:solidFill>
                <a:latin typeface="Arial"/>
                <a:ea typeface="Arial"/>
                <a:cs typeface="Arial"/>
                <a:sym typeface="Arial"/>
              </a:rPr>
              <a:t>analysis</a:t>
            </a:r>
            <a:r>
              <a:rPr b="0" i="0" lang="en-GB"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Visualised Data, inferred </a:t>
            </a:r>
            <a:r>
              <a:rPr b="1" i="0" lang="en-GB" sz="1400" u="none" cap="none" strike="noStrike">
                <a:solidFill>
                  <a:schemeClr val="lt1"/>
                </a:solidFill>
                <a:latin typeface="Arial"/>
                <a:ea typeface="Arial"/>
                <a:cs typeface="Arial"/>
                <a:sym typeface="Arial"/>
              </a:rPr>
              <a:t>insig</a:t>
            </a:r>
            <a:r>
              <a:rPr b="1" lang="en-GB">
                <a:solidFill>
                  <a:schemeClr val="lt1"/>
                </a:solidFill>
              </a:rPr>
              <a:t>hts</a:t>
            </a:r>
            <a:endParaRPr b="1"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1" lang="en-GB">
                <a:solidFill>
                  <a:schemeClr val="lt1"/>
                </a:solidFill>
              </a:rPr>
              <a:t>Analysed various trends in Countries</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1" lang="en-GB">
                <a:solidFill>
                  <a:schemeClr val="lt1"/>
                </a:solidFill>
              </a:rPr>
              <a:t>TV Shows or Movies? </a:t>
            </a:r>
            <a:endParaRPr b="1">
              <a:solidFill>
                <a:schemeClr val="lt1"/>
              </a:solidFill>
            </a:endParaRPr>
          </a:p>
          <a:p>
            <a:pPr indent="-317500" lvl="0" marL="457200" marR="0" rtl="0" algn="l">
              <a:lnSpc>
                <a:spcPct val="100000"/>
              </a:lnSpc>
              <a:spcBef>
                <a:spcPts val="0"/>
              </a:spcBef>
              <a:spcAft>
                <a:spcPts val="0"/>
              </a:spcAft>
              <a:buClr>
                <a:schemeClr val="lt1"/>
              </a:buClr>
              <a:buSzPts val="1400"/>
              <a:buChar char="●"/>
            </a:pPr>
            <a:r>
              <a:rPr b="1" lang="en-GB">
                <a:solidFill>
                  <a:schemeClr val="lt1"/>
                </a:solidFill>
              </a:rPr>
              <a:t>Text Based Clustering</a:t>
            </a:r>
            <a:endParaRPr b="1">
              <a:solidFill>
                <a:schemeClr val="lt1"/>
              </a:solidFill>
            </a:endParaRPr>
          </a:p>
          <a:p>
            <a:pPr indent="-317500" lvl="0" marL="457200" marR="0" rtl="0" algn="l">
              <a:lnSpc>
                <a:spcPct val="100000"/>
              </a:lnSpc>
              <a:spcBef>
                <a:spcPts val="0"/>
              </a:spcBef>
              <a:spcAft>
                <a:spcPts val="0"/>
              </a:spcAft>
              <a:buClr>
                <a:schemeClr val="lt1"/>
              </a:buClr>
              <a:buSzPts val="1400"/>
              <a:buFont typeface="Arial"/>
              <a:buChar char="●"/>
            </a:pPr>
            <a:r>
              <a:rPr lang="en-GB">
                <a:solidFill>
                  <a:schemeClr val="lt1"/>
                </a:solidFill>
              </a:rPr>
              <a:t>Identified 9 distinct clusters</a:t>
            </a:r>
            <a:endParaRPr>
              <a:solidFill>
                <a:schemeClr val="lt1"/>
              </a:solidFill>
            </a:endParaRPr>
          </a:p>
          <a:p>
            <a:pPr indent="-317500" lvl="0" marL="457200" marR="0" rtl="0" algn="l">
              <a:lnSpc>
                <a:spcPct val="100000"/>
              </a:lnSpc>
              <a:spcBef>
                <a:spcPts val="0"/>
              </a:spcBef>
              <a:spcAft>
                <a:spcPts val="0"/>
              </a:spcAft>
              <a:buClr>
                <a:schemeClr val="lt1"/>
              </a:buClr>
              <a:buSzPts val="1400"/>
              <a:buChar char="●"/>
            </a:pPr>
            <a:r>
              <a:rPr lang="en-GB">
                <a:solidFill>
                  <a:schemeClr val="lt1"/>
                </a:solidFill>
              </a:rPr>
              <a:t>Experimented Interacted Visualisations</a:t>
            </a:r>
            <a:endParaRPr>
              <a:solidFill>
                <a:schemeClr val="lt1"/>
              </a:solidFill>
            </a:endParaRPr>
          </a:p>
          <a:p>
            <a:pPr indent="-317500" lvl="0" marL="457200" marR="0" rtl="0" algn="l">
              <a:lnSpc>
                <a:spcPct val="100000"/>
              </a:lnSpc>
              <a:spcBef>
                <a:spcPts val="0"/>
              </a:spcBef>
              <a:spcAft>
                <a:spcPts val="0"/>
              </a:spcAft>
              <a:buClr>
                <a:schemeClr val="lt1"/>
              </a:buClr>
              <a:buSzPts val="1400"/>
              <a:buChar char="●"/>
            </a:pPr>
            <a:r>
              <a:rPr lang="en-GB">
                <a:solidFill>
                  <a:schemeClr val="lt1"/>
                </a:solidFill>
              </a:rPr>
              <a:t>Recommendation System</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ea7ac30d8d_0_4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537" name="Google Shape;537;gea7ac30d8d_0_458"/>
          <p:cNvPicPr preferRelativeResize="0"/>
          <p:nvPr/>
        </p:nvPicPr>
        <p:blipFill>
          <a:blip r:embed="rId3">
            <a:alphaModFix/>
          </a:blip>
          <a:stretch>
            <a:fillRect/>
          </a:stretch>
        </p:blipFill>
        <p:spPr>
          <a:xfrm>
            <a:off x="5436975" y="2026525"/>
            <a:ext cx="2857500" cy="1600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dfb9757597_1_23"/>
          <p:cNvSpPr txBox="1"/>
          <p:nvPr>
            <p:ph type="ctrTitle"/>
          </p:nvPr>
        </p:nvSpPr>
        <p:spPr>
          <a:xfrm>
            <a:off x="242125" y="293225"/>
            <a:ext cx="7450800" cy="65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GB" sz="4000"/>
              <a:t>     Suggestions</a:t>
            </a:r>
            <a:endParaRPr b="1" sz="4000"/>
          </a:p>
        </p:txBody>
      </p:sp>
      <p:sp>
        <p:nvSpPr>
          <p:cNvPr id="543" name="Google Shape;543;gdfb9757597_1_23"/>
          <p:cNvSpPr txBox="1"/>
          <p:nvPr>
            <p:ph idx="1" type="subTitle"/>
          </p:nvPr>
        </p:nvSpPr>
        <p:spPr>
          <a:xfrm>
            <a:off x="242125" y="945425"/>
            <a:ext cx="8520600" cy="3615900"/>
          </a:xfrm>
          <a:prstGeom prst="rect">
            <a:avLst/>
          </a:prstGeom>
          <a:noFill/>
          <a:ln>
            <a:noFill/>
          </a:ln>
        </p:spPr>
        <p:txBody>
          <a:bodyPr anchorCtr="0" anchor="t" bIns="91425" lIns="91425" spcFirstLastPara="1" rIns="91425" wrap="square" tIns="91425">
            <a:noAutofit/>
          </a:bodyPr>
          <a:lstStyle/>
          <a:p>
            <a:pPr indent="180974" lvl="0" marL="89999" rtl="0" algn="l">
              <a:lnSpc>
                <a:spcPct val="115000"/>
              </a:lnSpc>
              <a:spcBef>
                <a:spcPts val="0"/>
              </a:spcBef>
              <a:spcAft>
                <a:spcPts val="0"/>
              </a:spcAft>
              <a:buSzPts val="2800"/>
              <a:buNone/>
            </a:pPr>
            <a:r>
              <a:t/>
            </a:r>
            <a:endParaRPr sz="2100">
              <a:solidFill>
                <a:schemeClr val="lt1"/>
              </a:solidFill>
            </a:endParaRPr>
          </a:p>
          <a:p>
            <a:pPr indent="0" lvl="0" marL="0" rtl="0" algn="l">
              <a:lnSpc>
                <a:spcPct val="131250"/>
              </a:lnSpc>
              <a:spcBef>
                <a:spcPts val="800"/>
              </a:spcBef>
              <a:spcAft>
                <a:spcPts val="0"/>
              </a:spcAft>
              <a:buSzPts val="2800"/>
              <a:buNone/>
            </a:pPr>
            <a:r>
              <a:rPr lang="en-GB" sz="1400">
                <a:solidFill>
                  <a:srgbClr val="000000"/>
                </a:solidFill>
                <a:highlight>
                  <a:srgbClr val="FFFFFF"/>
                </a:highlight>
              </a:rPr>
              <a:t>                   </a:t>
            </a:r>
            <a:r>
              <a:rPr b="1" i="1" lang="en-GB" sz="2100">
                <a:solidFill>
                  <a:srgbClr val="274E13"/>
                </a:solidFill>
                <a:highlight>
                  <a:srgbClr val="FFFFFF"/>
                </a:highlight>
              </a:rPr>
              <a:t>“Torture the data, and it will confess to anything.” </a:t>
            </a:r>
            <a:endParaRPr b="1" i="1" sz="2100">
              <a:solidFill>
                <a:srgbClr val="274E13"/>
              </a:solidFill>
              <a:highlight>
                <a:srgbClr val="FFFFFF"/>
              </a:highlight>
            </a:endParaRPr>
          </a:p>
          <a:p>
            <a:pPr indent="0" lvl="0" marL="0" rtl="0" algn="l">
              <a:lnSpc>
                <a:spcPct val="131250"/>
              </a:lnSpc>
              <a:spcBef>
                <a:spcPts val="800"/>
              </a:spcBef>
              <a:spcAft>
                <a:spcPts val="0"/>
              </a:spcAft>
              <a:buSzPts val="2800"/>
              <a:buNone/>
            </a:pPr>
            <a:r>
              <a:rPr b="1" i="1" lang="en-GB" sz="2100">
                <a:solidFill>
                  <a:srgbClr val="274E13"/>
                </a:solidFill>
                <a:highlight>
                  <a:srgbClr val="FFFFFF"/>
                </a:highlight>
              </a:rPr>
              <a:t>                   </a:t>
            </a:r>
            <a:r>
              <a:rPr b="1" i="1" lang="en-GB" sz="1500">
                <a:solidFill>
                  <a:srgbClr val="274E13"/>
                </a:solidFill>
                <a:highlight>
                  <a:srgbClr val="FFFFFF"/>
                </a:highlight>
              </a:rPr>
              <a:t>                      </a:t>
            </a:r>
            <a:r>
              <a:rPr i="1" lang="en-GB" sz="2200">
                <a:solidFill>
                  <a:schemeClr val="lt1"/>
                </a:solidFill>
              </a:rPr>
              <a:t>-</a:t>
            </a:r>
            <a:r>
              <a:rPr i="1" lang="en-GB" sz="1500">
                <a:solidFill>
                  <a:schemeClr val="lt1"/>
                </a:solidFill>
                <a:highlight>
                  <a:srgbClr val="FFFFFF"/>
                </a:highlight>
              </a:rPr>
              <a:t>Ronald Coase, Nobel Prize winner</a:t>
            </a:r>
            <a:endParaRPr sz="1600">
              <a:solidFill>
                <a:schemeClr val="lt1"/>
              </a:solidFill>
            </a:endParaRPr>
          </a:p>
          <a:p>
            <a:pPr indent="0" lvl="0" marL="0" rtl="0" algn="l">
              <a:lnSpc>
                <a:spcPct val="115000"/>
              </a:lnSpc>
              <a:spcBef>
                <a:spcPts val="600"/>
              </a:spcBef>
              <a:spcAft>
                <a:spcPts val="0"/>
              </a:spcAft>
              <a:buSzPts val="2800"/>
              <a:buNone/>
            </a:pPr>
            <a:r>
              <a:rPr lang="en-GB" sz="1600">
                <a:solidFill>
                  <a:schemeClr val="lt1"/>
                </a:solidFill>
              </a:rPr>
              <a:t>                          </a:t>
            </a:r>
            <a:endParaRPr sz="2100">
              <a:solidFill>
                <a:schemeClr val="lt1"/>
              </a:solidFill>
            </a:endParaRPr>
          </a:p>
          <a:p>
            <a:pPr indent="0" lvl="0" marL="0" rtl="0" algn="l">
              <a:lnSpc>
                <a:spcPct val="115000"/>
              </a:lnSpc>
              <a:spcBef>
                <a:spcPts val="0"/>
              </a:spcBef>
              <a:spcAft>
                <a:spcPts val="0"/>
              </a:spcAft>
              <a:buSzPts val="2800"/>
              <a:buNone/>
            </a:pPr>
            <a:r>
              <a:t/>
            </a:r>
            <a:endParaRPr sz="2100">
              <a:solidFill>
                <a:schemeClr val="lt1"/>
              </a:solidFill>
            </a:endParaRPr>
          </a:p>
          <a:p>
            <a:pPr indent="0" lvl="0" marL="1080000" rtl="0" algn="l">
              <a:lnSpc>
                <a:spcPct val="115000"/>
              </a:lnSpc>
              <a:spcBef>
                <a:spcPts val="0"/>
              </a:spcBef>
              <a:spcAft>
                <a:spcPts val="0"/>
              </a:spcAft>
              <a:buSzPts val="2800"/>
              <a:buNone/>
            </a:pPr>
            <a:r>
              <a:t/>
            </a:r>
            <a:endParaRPr sz="2100">
              <a:solidFill>
                <a:schemeClr val="lt1"/>
              </a:solidFill>
            </a:endParaRPr>
          </a:p>
          <a:p>
            <a:pPr indent="0" lvl="0" marL="1080000" rtl="0" algn="l">
              <a:lnSpc>
                <a:spcPct val="115000"/>
              </a:lnSpc>
              <a:spcBef>
                <a:spcPts val="0"/>
              </a:spcBef>
              <a:spcAft>
                <a:spcPts val="0"/>
              </a:spcAft>
              <a:buSzPts val="2800"/>
              <a:buNone/>
            </a:pPr>
            <a:r>
              <a:t/>
            </a:r>
            <a:endParaRPr sz="2100">
              <a:solidFill>
                <a:schemeClr val="lt1"/>
              </a:solidFill>
            </a:endParaRPr>
          </a:p>
        </p:txBody>
      </p:sp>
      <p:pic>
        <p:nvPicPr>
          <p:cNvPr id="544" name="Google Shape;544;gdfb9757597_1_23"/>
          <p:cNvPicPr preferRelativeResize="0"/>
          <p:nvPr/>
        </p:nvPicPr>
        <p:blipFill rotWithShape="1">
          <a:blip r:embed="rId3">
            <a:alphaModFix/>
          </a:blip>
          <a:srcRect b="0" l="0" r="0" t="0"/>
          <a:stretch/>
        </p:blipFill>
        <p:spPr>
          <a:xfrm>
            <a:off x="3235600" y="2571738"/>
            <a:ext cx="2533650" cy="1800225"/>
          </a:xfrm>
          <a:prstGeom prst="rect">
            <a:avLst/>
          </a:prstGeom>
          <a:noFill/>
          <a:ln>
            <a:noFill/>
          </a:ln>
        </p:spPr>
      </p:pic>
      <p:sp>
        <p:nvSpPr>
          <p:cNvPr id="545" name="Google Shape;545;gdfb9757597_1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dfb9757597_2_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a:t>Time for Q&amp;A!!</a:t>
            </a:r>
            <a:endParaRPr/>
          </a:p>
        </p:txBody>
      </p:sp>
      <p:sp>
        <p:nvSpPr>
          <p:cNvPr id="551" name="Google Shape;551;gdfb9757597_2_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552" name="Google Shape;552;gdfb9757597_2_32"/>
          <p:cNvPicPr preferRelativeResize="0"/>
          <p:nvPr/>
        </p:nvPicPr>
        <p:blipFill rotWithShape="1">
          <a:blip r:embed="rId3">
            <a:alphaModFix/>
          </a:blip>
          <a:srcRect b="0" l="0" r="0" t="0"/>
          <a:stretch/>
        </p:blipFill>
        <p:spPr>
          <a:xfrm>
            <a:off x="4722675" y="401825"/>
            <a:ext cx="4853850" cy="4578926"/>
          </a:xfrm>
          <a:prstGeom prst="rect">
            <a:avLst/>
          </a:prstGeom>
          <a:noFill/>
          <a:ln>
            <a:noFill/>
          </a:ln>
        </p:spPr>
      </p:pic>
      <p:sp>
        <p:nvSpPr>
          <p:cNvPr id="553" name="Google Shape;553;gdfb9757597_2_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dfb9757597_0_1"/>
          <p:cNvSpPr txBox="1"/>
          <p:nvPr>
            <p:ph type="ctrTitle"/>
          </p:nvPr>
        </p:nvSpPr>
        <p:spPr>
          <a:xfrm>
            <a:off x="-90425" y="190875"/>
            <a:ext cx="9372600" cy="90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4000"/>
              <a:t>Closer look at the dataset..!!</a:t>
            </a:r>
            <a:endParaRPr b="1" sz="4000"/>
          </a:p>
        </p:txBody>
      </p:sp>
      <p:sp>
        <p:nvSpPr>
          <p:cNvPr id="85" name="Google Shape;85;gdfb9757597_0_1"/>
          <p:cNvSpPr txBox="1"/>
          <p:nvPr>
            <p:ph idx="1" type="subTitle"/>
          </p:nvPr>
        </p:nvSpPr>
        <p:spPr>
          <a:xfrm>
            <a:off x="311700" y="1041300"/>
            <a:ext cx="8520600" cy="38220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Clr>
                <a:schemeClr val="lt1"/>
              </a:buClr>
              <a:buSzPts val="2100"/>
              <a:buFont typeface="Lato"/>
              <a:buChar char="●"/>
            </a:pPr>
            <a:r>
              <a:rPr lang="en-GB" sz="2100">
                <a:solidFill>
                  <a:schemeClr val="lt1"/>
                </a:solidFill>
                <a:latin typeface="Lato"/>
                <a:ea typeface="Lato"/>
                <a:cs typeface="Lato"/>
                <a:sym typeface="Lato"/>
              </a:rPr>
              <a:t>The data was collected from Flixable which is third party Netflix search engine. The dataset consists of movies and TV shows data till 2019. The dataset has 7787 rows of data.</a:t>
            </a:r>
            <a:endParaRPr sz="2100">
              <a:solidFill>
                <a:schemeClr val="lt1"/>
              </a:solidFill>
              <a:latin typeface="Lato"/>
              <a:ea typeface="Lato"/>
              <a:cs typeface="Lato"/>
              <a:sym typeface="Lato"/>
            </a:endParaRPr>
          </a:p>
          <a:p>
            <a:pPr indent="-457200" lvl="0" marL="457200" rtl="0" algn="l">
              <a:lnSpc>
                <a:spcPct val="115000"/>
              </a:lnSpc>
              <a:spcBef>
                <a:spcPts val="0"/>
              </a:spcBef>
              <a:spcAft>
                <a:spcPts val="0"/>
              </a:spcAft>
              <a:buClr>
                <a:schemeClr val="lt1"/>
              </a:buClr>
              <a:buSzPts val="2100"/>
              <a:buFont typeface="Lato"/>
              <a:buChar char="●"/>
            </a:pPr>
            <a:r>
              <a:rPr lang="en-GB" sz="2100">
                <a:solidFill>
                  <a:schemeClr val="lt1"/>
                </a:solidFill>
                <a:latin typeface="Lato"/>
                <a:ea typeface="Lato"/>
                <a:cs typeface="Lato"/>
                <a:sym typeface="Lato"/>
              </a:rPr>
              <a:t>The dataset consists of  eleven  </a:t>
            </a:r>
            <a:r>
              <a:rPr b="1" lang="en-GB" sz="2100">
                <a:solidFill>
                  <a:schemeClr val="lt1"/>
                </a:solidFill>
                <a:latin typeface="Lato"/>
                <a:ea typeface="Lato"/>
                <a:cs typeface="Lato"/>
                <a:sym typeface="Lato"/>
              </a:rPr>
              <a:t>textual</a:t>
            </a:r>
            <a:r>
              <a:rPr lang="en-GB" sz="2100">
                <a:solidFill>
                  <a:schemeClr val="lt1"/>
                </a:solidFill>
                <a:latin typeface="Lato"/>
                <a:ea typeface="Lato"/>
                <a:cs typeface="Lato"/>
                <a:sym typeface="Lato"/>
              </a:rPr>
              <a:t> columns and one </a:t>
            </a:r>
            <a:r>
              <a:rPr b="1" lang="en-GB" sz="2100">
                <a:solidFill>
                  <a:schemeClr val="lt1"/>
                </a:solidFill>
                <a:latin typeface="Lato"/>
                <a:ea typeface="Lato"/>
                <a:cs typeface="Lato"/>
                <a:sym typeface="Lato"/>
              </a:rPr>
              <a:t>numeric</a:t>
            </a:r>
            <a:r>
              <a:rPr lang="en-GB" sz="2100">
                <a:solidFill>
                  <a:schemeClr val="lt1"/>
                </a:solidFill>
                <a:latin typeface="Lato"/>
                <a:ea typeface="Lato"/>
                <a:cs typeface="Lato"/>
                <a:sym typeface="Lato"/>
              </a:rPr>
              <a:t> column.</a:t>
            </a:r>
            <a:endParaRPr sz="2100">
              <a:solidFill>
                <a:schemeClr val="lt1"/>
              </a:solidFill>
              <a:latin typeface="Lato"/>
              <a:ea typeface="Lato"/>
              <a:cs typeface="Lato"/>
              <a:sym typeface="La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Show id</a:t>
            </a:r>
            <a:r>
              <a:rPr lang="en-GB" sz="2100">
                <a:solidFill>
                  <a:schemeClr val="lt1"/>
                </a:solidFill>
                <a:highlight>
                  <a:srgbClr val="FFFFFF"/>
                </a:highlight>
                <a:latin typeface="Roboto"/>
                <a:ea typeface="Roboto"/>
                <a:cs typeface="Roboto"/>
                <a:sym typeface="Roboto"/>
              </a:rPr>
              <a:t>:- It is unique for all the movies/tv shows.</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Type</a:t>
            </a:r>
            <a:r>
              <a:rPr b="1" lang="en-GB" sz="2100">
                <a:solidFill>
                  <a:schemeClr val="lt1"/>
                </a:solidFill>
                <a:highlight>
                  <a:srgbClr val="FFFFFF"/>
                </a:highlight>
                <a:latin typeface="Roboto"/>
                <a:ea typeface="Roboto"/>
                <a:cs typeface="Roboto"/>
                <a:sym typeface="Roboto"/>
              </a:rPr>
              <a:t> </a:t>
            </a:r>
            <a:r>
              <a:rPr lang="en-GB" sz="2100">
                <a:solidFill>
                  <a:schemeClr val="lt1"/>
                </a:solidFill>
                <a:highlight>
                  <a:srgbClr val="FFFFFF"/>
                </a:highlight>
                <a:latin typeface="Roboto"/>
                <a:ea typeface="Roboto"/>
                <a:cs typeface="Roboto"/>
                <a:sym typeface="Roboto"/>
              </a:rPr>
              <a:t>:- Type of content i.e movie/tv show.</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Title</a:t>
            </a:r>
            <a:r>
              <a:rPr lang="en-GB" sz="2100">
                <a:solidFill>
                  <a:schemeClr val="lt1"/>
                </a:solidFill>
                <a:highlight>
                  <a:srgbClr val="FFFFFF"/>
                </a:highlight>
                <a:latin typeface="Roboto"/>
                <a:ea typeface="Roboto"/>
                <a:cs typeface="Roboto"/>
                <a:sym typeface="Roboto"/>
              </a:rPr>
              <a:t> :- Name of the movie/tv show.</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Director</a:t>
            </a:r>
            <a:r>
              <a:rPr lang="en-GB" sz="2100">
                <a:solidFill>
                  <a:schemeClr val="lt1"/>
                </a:solidFill>
                <a:highlight>
                  <a:srgbClr val="FFFFFF"/>
                </a:highlight>
                <a:latin typeface="Roboto"/>
                <a:ea typeface="Roboto"/>
                <a:cs typeface="Roboto"/>
                <a:sym typeface="Roboto"/>
              </a:rPr>
              <a:t> :- Name of the director</a:t>
            </a:r>
            <a:endParaRPr sz="2100">
              <a:solidFill>
                <a:schemeClr val="lt1"/>
              </a:solidFill>
            </a:endParaRPr>
          </a:p>
        </p:txBody>
      </p:sp>
      <p:sp>
        <p:nvSpPr>
          <p:cNvPr id="86" name="Google Shape;86;gdfb9757597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ef375c6ae3_0_0"/>
          <p:cNvSpPr txBox="1"/>
          <p:nvPr>
            <p:ph type="ctrTitle"/>
          </p:nvPr>
        </p:nvSpPr>
        <p:spPr>
          <a:xfrm>
            <a:off x="-90425" y="190875"/>
            <a:ext cx="9372600" cy="90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4000"/>
              <a:t>Closer look at the dataset..!!</a:t>
            </a:r>
            <a:endParaRPr b="1" sz="4000"/>
          </a:p>
        </p:txBody>
      </p:sp>
      <p:sp>
        <p:nvSpPr>
          <p:cNvPr id="92" name="Google Shape;92;gef375c6ae3_0_0"/>
          <p:cNvSpPr txBox="1"/>
          <p:nvPr>
            <p:ph idx="1" type="subTitle"/>
          </p:nvPr>
        </p:nvSpPr>
        <p:spPr>
          <a:xfrm>
            <a:off x="311700" y="1041300"/>
            <a:ext cx="8520600" cy="36159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Cast</a:t>
            </a:r>
            <a:r>
              <a:rPr lang="en-GB" sz="2100">
                <a:solidFill>
                  <a:schemeClr val="lt1"/>
                </a:solidFill>
                <a:highlight>
                  <a:srgbClr val="FFFFFF"/>
                </a:highlight>
                <a:latin typeface="Roboto"/>
                <a:ea typeface="Roboto"/>
                <a:cs typeface="Roboto"/>
                <a:sym typeface="Roboto"/>
              </a:rPr>
              <a:t>:- </a:t>
            </a:r>
            <a:r>
              <a:rPr lang="en-GB" sz="2100">
                <a:solidFill>
                  <a:schemeClr val="lt1"/>
                </a:solidFill>
                <a:highlight>
                  <a:srgbClr val="FFFFFF"/>
                </a:highlight>
                <a:latin typeface="Roboto"/>
                <a:ea typeface="Roboto"/>
                <a:cs typeface="Roboto"/>
                <a:sym typeface="Roboto"/>
              </a:rPr>
              <a:t>Actors</a:t>
            </a:r>
            <a:r>
              <a:rPr lang="en-GB" sz="2100">
                <a:solidFill>
                  <a:schemeClr val="lt1"/>
                </a:solidFill>
                <a:highlight>
                  <a:srgbClr val="FFFFFF"/>
                </a:highlight>
                <a:latin typeface="Roboto"/>
                <a:ea typeface="Roboto"/>
                <a:cs typeface="Roboto"/>
                <a:sym typeface="Roboto"/>
              </a:rPr>
              <a:t> involved in the movie/tv show.</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Country</a:t>
            </a:r>
            <a:r>
              <a:rPr b="1" lang="en-GB" sz="2100">
                <a:solidFill>
                  <a:schemeClr val="lt1"/>
                </a:solidFill>
                <a:highlight>
                  <a:srgbClr val="FFFFFF"/>
                </a:highlight>
                <a:latin typeface="Roboto"/>
                <a:ea typeface="Roboto"/>
                <a:cs typeface="Roboto"/>
                <a:sym typeface="Roboto"/>
              </a:rPr>
              <a:t> </a:t>
            </a:r>
            <a:r>
              <a:rPr lang="en-GB" sz="2100">
                <a:solidFill>
                  <a:schemeClr val="lt1"/>
                </a:solidFill>
                <a:highlight>
                  <a:srgbClr val="FFFFFF"/>
                </a:highlight>
                <a:latin typeface="Roboto"/>
                <a:ea typeface="Roboto"/>
                <a:cs typeface="Roboto"/>
                <a:sym typeface="Roboto"/>
              </a:rPr>
              <a:t>:- Country where the movie/tv show is produced.</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Data added</a:t>
            </a:r>
            <a:r>
              <a:rPr lang="en-GB" sz="2100">
                <a:solidFill>
                  <a:schemeClr val="lt1"/>
                </a:solidFill>
                <a:highlight>
                  <a:srgbClr val="FFFFFF"/>
                </a:highlight>
                <a:latin typeface="Roboto"/>
                <a:ea typeface="Roboto"/>
                <a:cs typeface="Roboto"/>
                <a:sym typeface="Roboto"/>
              </a:rPr>
              <a:t> :- Date when movie/tv show is added to Netflix.</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Release year</a:t>
            </a:r>
            <a:r>
              <a:rPr lang="en-GB" sz="2100">
                <a:solidFill>
                  <a:schemeClr val="lt1"/>
                </a:solidFill>
                <a:highlight>
                  <a:srgbClr val="FFFFFF"/>
                </a:highlight>
                <a:latin typeface="Roboto"/>
                <a:ea typeface="Roboto"/>
                <a:cs typeface="Roboto"/>
                <a:sym typeface="Roboto"/>
              </a:rPr>
              <a:t> :- Year when the movie was released.</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Rating</a:t>
            </a:r>
            <a:r>
              <a:rPr lang="en-GB" sz="2100">
                <a:solidFill>
                  <a:schemeClr val="lt1"/>
                </a:solidFill>
                <a:highlight>
                  <a:srgbClr val="FFFFFF"/>
                </a:highlight>
                <a:latin typeface="Roboto"/>
                <a:ea typeface="Roboto"/>
                <a:cs typeface="Roboto"/>
                <a:sym typeface="Roboto"/>
              </a:rPr>
              <a:t> :- Content rating.</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Listed_in</a:t>
            </a:r>
            <a:r>
              <a:rPr lang="en-GB" sz="2100">
                <a:solidFill>
                  <a:schemeClr val="lt1"/>
                </a:solidFill>
                <a:highlight>
                  <a:srgbClr val="FFFFFF"/>
                </a:highlight>
                <a:latin typeface="Roboto"/>
                <a:ea typeface="Roboto"/>
                <a:cs typeface="Roboto"/>
                <a:sym typeface="Roboto"/>
              </a:rPr>
              <a:t> :- Genres of the movie/tv show.</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Description</a:t>
            </a:r>
            <a:r>
              <a:rPr lang="en-GB" sz="2100">
                <a:solidFill>
                  <a:schemeClr val="lt1"/>
                </a:solidFill>
                <a:highlight>
                  <a:srgbClr val="FFFFFF"/>
                </a:highlight>
                <a:latin typeface="Roboto"/>
                <a:ea typeface="Roboto"/>
                <a:cs typeface="Roboto"/>
                <a:sym typeface="Roboto"/>
              </a:rPr>
              <a:t> :- The summary of the movie/tv show.</a:t>
            </a:r>
            <a:endParaRPr sz="2100">
              <a:solidFill>
                <a:schemeClr val="lt1"/>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chemeClr val="lt1"/>
              </a:buClr>
              <a:buSzPts val="2100"/>
              <a:buFont typeface="Lato"/>
              <a:buNone/>
            </a:pPr>
            <a:r>
              <a:rPr b="1" lang="en-GB" sz="2100">
                <a:solidFill>
                  <a:schemeClr val="lt1"/>
                </a:solidFill>
                <a:highlight>
                  <a:srgbClr val="FFFFFF"/>
                </a:highlight>
                <a:latin typeface="Roboto"/>
                <a:ea typeface="Roboto"/>
                <a:cs typeface="Roboto"/>
                <a:sym typeface="Roboto"/>
              </a:rPr>
              <a:t>Duration</a:t>
            </a:r>
            <a:r>
              <a:rPr lang="en-GB" sz="2100">
                <a:solidFill>
                  <a:schemeClr val="lt1"/>
                </a:solidFill>
                <a:highlight>
                  <a:srgbClr val="FFFFFF"/>
                </a:highlight>
                <a:latin typeface="Roboto"/>
                <a:ea typeface="Roboto"/>
                <a:cs typeface="Roboto"/>
                <a:sym typeface="Roboto"/>
              </a:rPr>
              <a:t> :- total duration of movie in minutes/ seasons for tv shows.</a:t>
            </a:r>
            <a:endParaRPr sz="2100">
              <a:solidFill>
                <a:schemeClr val="lt1"/>
              </a:solidFill>
              <a:highlight>
                <a:srgbClr val="FFFFFF"/>
              </a:highlight>
              <a:latin typeface="Roboto"/>
              <a:ea typeface="Roboto"/>
              <a:cs typeface="Roboto"/>
              <a:sym typeface="Roboto"/>
            </a:endParaRPr>
          </a:p>
        </p:txBody>
      </p:sp>
      <p:sp>
        <p:nvSpPr>
          <p:cNvPr id="93" name="Google Shape;93;gef375c6ae3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ea7ac30d8d_0_39"/>
          <p:cNvSpPr txBox="1"/>
          <p:nvPr>
            <p:ph type="ctrTitle"/>
          </p:nvPr>
        </p:nvSpPr>
        <p:spPr>
          <a:xfrm>
            <a:off x="-90425" y="190875"/>
            <a:ext cx="9372600" cy="90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4000"/>
              <a:t>Closer look at the dataset..!!</a:t>
            </a:r>
            <a:endParaRPr b="1" sz="4000"/>
          </a:p>
        </p:txBody>
      </p:sp>
      <p:sp>
        <p:nvSpPr>
          <p:cNvPr id="99" name="Google Shape;99;gea7ac30d8d_0_39"/>
          <p:cNvSpPr txBox="1"/>
          <p:nvPr>
            <p:ph idx="1" type="subTitle"/>
          </p:nvPr>
        </p:nvSpPr>
        <p:spPr>
          <a:xfrm>
            <a:off x="311700" y="1041300"/>
            <a:ext cx="8520600" cy="36159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Clr>
                <a:schemeClr val="lt1"/>
              </a:buClr>
              <a:buSzPts val="2100"/>
              <a:buFont typeface="Lato"/>
              <a:buChar char="●"/>
            </a:pPr>
            <a:r>
              <a:rPr lang="en-GB" sz="2100">
                <a:solidFill>
                  <a:schemeClr val="lt1"/>
                </a:solidFill>
                <a:latin typeface="Lato"/>
                <a:ea typeface="Lato"/>
                <a:cs typeface="Lato"/>
                <a:sym typeface="Lato"/>
              </a:rPr>
              <a:t>There are </a:t>
            </a:r>
            <a:r>
              <a:rPr lang="en-GB" sz="2100">
                <a:solidFill>
                  <a:schemeClr val="lt1"/>
                </a:solidFill>
                <a:latin typeface="Lato"/>
                <a:ea typeface="Lato"/>
                <a:cs typeface="Lato"/>
                <a:sym typeface="Lato"/>
              </a:rPr>
              <a:t> 2389 null values in </a:t>
            </a:r>
            <a:r>
              <a:rPr b="1" lang="en-GB" sz="2100">
                <a:solidFill>
                  <a:schemeClr val="lt1"/>
                </a:solidFill>
                <a:latin typeface="Lato"/>
                <a:ea typeface="Lato"/>
                <a:cs typeface="Lato"/>
                <a:sym typeface="Lato"/>
              </a:rPr>
              <a:t>Director</a:t>
            </a:r>
            <a:r>
              <a:rPr lang="en-GB" sz="2100">
                <a:solidFill>
                  <a:schemeClr val="lt1"/>
                </a:solidFill>
                <a:latin typeface="Lato"/>
                <a:ea typeface="Lato"/>
                <a:cs typeface="Lato"/>
                <a:sym typeface="Lato"/>
              </a:rPr>
              <a:t> column</a:t>
            </a:r>
            <a:endParaRPr sz="2100">
              <a:solidFill>
                <a:schemeClr val="lt1"/>
              </a:solidFill>
              <a:latin typeface="Lato"/>
              <a:ea typeface="Lato"/>
              <a:cs typeface="Lato"/>
              <a:sym typeface="Lato"/>
            </a:endParaRPr>
          </a:p>
          <a:p>
            <a:pPr indent="-457200" lvl="0" marL="457200" rtl="0" algn="l">
              <a:lnSpc>
                <a:spcPct val="150000"/>
              </a:lnSpc>
              <a:spcBef>
                <a:spcPts val="0"/>
              </a:spcBef>
              <a:spcAft>
                <a:spcPts val="0"/>
              </a:spcAft>
              <a:buClr>
                <a:schemeClr val="lt1"/>
              </a:buClr>
              <a:buSzPts val="2100"/>
              <a:buFont typeface="Lato"/>
              <a:buChar char="●"/>
            </a:pPr>
            <a:r>
              <a:rPr lang="en-GB" sz="2100">
                <a:solidFill>
                  <a:schemeClr val="lt1"/>
                </a:solidFill>
                <a:latin typeface="Lato"/>
                <a:ea typeface="Lato"/>
                <a:cs typeface="Lato"/>
                <a:sym typeface="Lato"/>
              </a:rPr>
              <a:t>There are  718 null values in </a:t>
            </a:r>
            <a:r>
              <a:rPr b="1" lang="en-GB" sz="2100">
                <a:solidFill>
                  <a:schemeClr val="lt1"/>
                </a:solidFill>
                <a:latin typeface="Lato"/>
                <a:ea typeface="Lato"/>
                <a:cs typeface="Lato"/>
                <a:sym typeface="Lato"/>
              </a:rPr>
              <a:t>cast</a:t>
            </a:r>
            <a:r>
              <a:rPr lang="en-GB" sz="2100">
                <a:solidFill>
                  <a:schemeClr val="lt1"/>
                </a:solidFill>
                <a:latin typeface="Lato"/>
                <a:ea typeface="Lato"/>
                <a:cs typeface="Lato"/>
                <a:sym typeface="Lato"/>
              </a:rPr>
              <a:t> column</a:t>
            </a:r>
            <a:endParaRPr sz="2100">
              <a:solidFill>
                <a:schemeClr val="lt1"/>
              </a:solidFill>
              <a:latin typeface="Lato"/>
              <a:ea typeface="Lato"/>
              <a:cs typeface="Lato"/>
              <a:sym typeface="Lato"/>
            </a:endParaRPr>
          </a:p>
          <a:p>
            <a:pPr indent="-457200" lvl="0" marL="457200" rtl="0" algn="l">
              <a:lnSpc>
                <a:spcPct val="150000"/>
              </a:lnSpc>
              <a:spcBef>
                <a:spcPts val="0"/>
              </a:spcBef>
              <a:spcAft>
                <a:spcPts val="0"/>
              </a:spcAft>
              <a:buClr>
                <a:schemeClr val="lt1"/>
              </a:buClr>
              <a:buSzPts val="2100"/>
              <a:buFont typeface="Lato"/>
              <a:buChar char="●"/>
            </a:pPr>
            <a:r>
              <a:rPr lang="en-GB" sz="2100">
                <a:solidFill>
                  <a:schemeClr val="lt1"/>
                </a:solidFill>
                <a:latin typeface="Lato"/>
                <a:ea typeface="Lato"/>
                <a:cs typeface="Lato"/>
                <a:sym typeface="Lato"/>
              </a:rPr>
              <a:t>There are 507 null values in </a:t>
            </a:r>
            <a:r>
              <a:rPr b="1" lang="en-GB" sz="2100">
                <a:solidFill>
                  <a:schemeClr val="lt1"/>
                </a:solidFill>
                <a:latin typeface="Lato"/>
                <a:ea typeface="Lato"/>
                <a:cs typeface="Lato"/>
                <a:sym typeface="Lato"/>
              </a:rPr>
              <a:t>country</a:t>
            </a:r>
            <a:r>
              <a:rPr lang="en-GB" sz="2100">
                <a:solidFill>
                  <a:schemeClr val="lt1"/>
                </a:solidFill>
                <a:latin typeface="Lato"/>
                <a:ea typeface="Lato"/>
                <a:cs typeface="Lato"/>
                <a:sym typeface="Lato"/>
              </a:rPr>
              <a:t> column</a:t>
            </a:r>
            <a:endParaRPr sz="2100">
              <a:solidFill>
                <a:schemeClr val="lt1"/>
              </a:solidFill>
              <a:latin typeface="Lato"/>
              <a:ea typeface="Lato"/>
              <a:cs typeface="Lato"/>
              <a:sym typeface="Lato"/>
            </a:endParaRPr>
          </a:p>
          <a:p>
            <a:pPr indent="-457200" lvl="0" marL="457200" rtl="0" algn="l">
              <a:lnSpc>
                <a:spcPct val="150000"/>
              </a:lnSpc>
              <a:spcBef>
                <a:spcPts val="0"/>
              </a:spcBef>
              <a:spcAft>
                <a:spcPts val="0"/>
              </a:spcAft>
              <a:buClr>
                <a:schemeClr val="lt1"/>
              </a:buClr>
              <a:buSzPts val="2100"/>
              <a:buFont typeface="Lato"/>
              <a:buChar char="●"/>
            </a:pPr>
            <a:r>
              <a:rPr lang="en-GB" sz="2100">
                <a:solidFill>
                  <a:schemeClr val="lt1"/>
                </a:solidFill>
                <a:latin typeface="Lato"/>
                <a:ea typeface="Lato"/>
                <a:cs typeface="Lato"/>
                <a:sym typeface="Lato"/>
              </a:rPr>
              <a:t>There are 10 null values in </a:t>
            </a:r>
            <a:r>
              <a:rPr b="1" lang="en-GB" sz="2100">
                <a:solidFill>
                  <a:schemeClr val="lt1"/>
                </a:solidFill>
                <a:latin typeface="Lato"/>
                <a:ea typeface="Lato"/>
                <a:cs typeface="Lato"/>
                <a:sym typeface="Lato"/>
              </a:rPr>
              <a:t>date added</a:t>
            </a:r>
            <a:r>
              <a:rPr lang="en-GB" sz="2100">
                <a:solidFill>
                  <a:schemeClr val="lt1"/>
                </a:solidFill>
                <a:latin typeface="Lato"/>
                <a:ea typeface="Lato"/>
                <a:cs typeface="Lato"/>
                <a:sym typeface="Lato"/>
              </a:rPr>
              <a:t> column</a:t>
            </a:r>
            <a:endParaRPr sz="2100">
              <a:solidFill>
                <a:schemeClr val="lt1"/>
              </a:solidFill>
              <a:latin typeface="Lato"/>
              <a:ea typeface="Lato"/>
              <a:cs typeface="Lato"/>
              <a:sym typeface="Lato"/>
            </a:endParaRPr>
          </a:p>
          <a:p>
            <a:pPr indent="-457200" lvl="0" marL="457200" rtl="0" algn="l">
              <a:lnSpc>
                <a:spcPct val="150000"/>
              </a:lnSpc>
              <a:spcBef>
                <a:spcPts val="0"/>
              </a:spcBef>
              <a:spcAft>
                <a:spcPts val="0"/>
              </a:spcAft>
              <a:buClr>
                <a:schemeClr val="lt1"/>
              </a:buClr>
              <a:buSzPts val="2100"/>
              <a:buFont typeface="Lato"/>
              <a:buChar char="●"/>
            </a:pPr>
            <a:r>
              <a:rPr lang="en-GB" sz="2100">
                <a:solidFill>
                  <a:schemeClr val="lt1"/>
                </a:solidFill>
                <a:latin typeface="Lato"/>
                <a:ea typeface="Lato"/>
                <a:cs typeface="Lato"/>
                <a:sym typeface="Lato"/>
              </a:rPr>
              <a:t>There are 7 null values in </a:t>
            </a:r>
            <a:r>
              <a:rPr b="1" lang="en-GB" sz="2100">
                <a:solidFill>
                  <a:schemeClr val="lt1"/>
                </a:solidFill>
                <a:latin typeface="Lato"/>
                <a:ea typeface="Lato"/>
                <a:cs typeface="Lato"/>
                <a:sym typeface="Lato"/>
              </a:rPr>
              <a:t>rating</a:t>
            </a:r>
            <a:r>
              <a:rPr lang="en-GB" sz="2100">
                <a:solidFill>
                  <a:schemeClr val="lt1"/>
                </a:solidFill>
                <a:latin typeface="Lato"/>
                <a:ea typeface="Lato"/>
                <a:cs typeface="Lato"/>
                <a:sym typeface="Lato"/>
              </a:rPr>
              <a:t> column</a:t>
            </a:r>
            <a:endParaRPr sz="2100">
              <a:solidFill>
                <a:schemeClr val="lt1"/>
              </a:solidFill>
              <a:latin typeface="Lato"/>
              <a:ea typeface="Lato"/>
              <a:cs typeface="Lato"/>
              <a:sym typeface="Lato"/>
            </a:endParaRPr>
          </a:p>
          <a:p>
            <a:pPr indent="0" lvl="0" marL="457200" rtl="0" algn="l">
              <a:lnSpc>
                <a:spcPct val="150000"/>
              </a:lnSpc>
              <a:spcBef>
                <a:spcPts val="1200"/>
              </a:spcBef>
              <a:spcAft>
                <a:spcPts val="1200"/>
              </a:spcAft>
              <a:buSzPts val="2800"/>
              <a:buNone/>
            </a:pPr>
            <a:r>
              <a:t/>
            </a:r>
            <a:endParaRPr sz="1500">
              <a:solidFill>
                <a:srgbClr val="595959"/>
              </a:solidFill>
              <a:latin typeface="Lato"/>
              <a:ea typeface="Lato"/>
              <a:cs typeface="Lato"/>
              <a:sym typeface="Lato"/>
            </a:endParaRPr>
          </a:p>
        </p:txBody>
      </p:sp>
      <p:sp>
        <p:nvSpPr>
          <p:cNvPr id="100" name="Google Shape;100;gea7ac30d8d_0_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ebcd56c054_2_7"/>
          <p:cNvSpPr txBox="1"/>
          <p:nvPr>
            <p:ph type="ctrTitle"/>
          </p:nvPr>
        </p:nvSpPr>
        <p:spPr>
          <a:xfrm>
            <a:off x="-90425" y="190875"/>
            <a:ext cx="9372600" cy="4672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t/>
            </a:r>
            <a:endParaRPr b="1" sz="4000"/>
          </a:p>
        </p:txBody>
      </p:sp>
      <p:sp>
        <p:nvSpPr>
          <p:cNvPr id="106" name="Google Shape;106;gebcd56c054_2_7"/>
          <p:cNvSpPr txBox="1"/>
          <p:nvPr>
            <p:ph idx="1" type="subTitle"/>
          </p:nvPr>
        </p:nvSpPr>
        <p:spPr>
          <a:xfrm>
            <a:off x="623400" y="1865125"/>
            <a:ext cx="8520600" cy="62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1200"/>
              </a:spcAft>
              <a:buSzPts val="2800"/>
              <a:buNone/>
            </a:pPr>
            <a:r>
              <a:rPr b="1" lang="en-GB" sz="5200">
                <a:solidFill>
                  <a:schemeClr val="dk1"/>
                </a:solidFill>
                <a:latin typeface="Lato"/>
                <a:ea typeface="Lato"/>
                <a:cs typeface="Lato"/>
                <a:sym typeface="Lato"/>
              </a:rPr>
              <a:t>Exploratory Data Analysis</a:t>
            </a:r>
            <a:endParaRPr b="1" sz="5200">
              <a:solidFill>
                <a:schemeClr val="dk1"/>
              </a:solidFill>
              <a:latin typeface="Lato"/>
              <a:ea typeface="Lato"/>
              <a:cs typeface="Lato"/>
              <a:sym typeface="Lato"/>
            </a:endParaRPr>
          </a:p>
        </p:txBody>
      </p:sp>
      <p:sp>
        <p:nvSpPr>
          <p:cNvPr id="107" name="Google Shape;107;gebcd56c054_2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ee1c132264_0_555"/>
          <p:cNvSpPr txBox="1"/>
          <p:nvPr>
            <p:ph type="ctrTitle"/>
          </p:nvPr>
        </p:nvSpPr>
        <p:spPr>
          <a:xfrm>
            <a:off x="242125" y="-137800"/>
            <a:ext cx="7450800" cy="1328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sz="4500"/>
              <a:t>TV or Movie Shows?</a:t>
            </a:r>
            <a:endParaRPr sz="3200"/>
          </a:p>
        </p:txBody>
      </p:sp>
      <p:sp>
        <p:nvSpPr>
          <p:cNvPr id="113" name="Google Shape;113;gee1c132264_0_555"/>
          <p:cNvSpPr txBox="1"/>
          <p:nvPr>
            <p:ph idx="1" type="subTitle"/>
          </p:nvPr>
        </p:nvSpPr>
        <p:spPr>
          <a:xfrm>
            <a:off x="4982850" y="1370750"/>
            <a:ext cx="4038300" cy="3546000"/>
          </a:xfrm>
          <a:prstGeom prst="rect">
            <a:avLst/>
          </a:prstGeom>
          <a:noFill/>
          <a:ln>
            <a:noFill/>
          </a:ln>
        </p:spPr>
        <p:txBody>
          <a:bodyPr anchorCtr="0" anchor="ctr" bIns="91425" lIns="91425" spcFirstLastPara="1" rIns="91425" wrap="square" tIns="91425">
            <a:noAutofit/>
          </a:bodyPr>
          <a:lstStyle/>
          <a:p>
            <a:pPr indent="-361950" lvl="0" marL="457200" rtl="0" algn="ctr">
              <a:lnSpc>
                <a:spcPct val="115000"/>
              </a:lnSpc>
              <a:spcBef>
                <a:spcPts val="0"/>
              </a:spcBef>
              <a:spcAft>
                <a:spcPts val="0"/>
              </a:spcAft>
              <a:buClr>
                <a:schemeClr val="lt1"/>
              </a:buClr>
              <a:buSzPts val="2100"/>
              <a:buChar char="➢"/>
            </a:pPr>
            <a:r>
              <a:rPr lang="en-GB" sz="2100">
                <a:solidFill>
                  <a:schemeClr val="lt1"/>
                </a:solidFill>
              </a:rPr>
              <a:t>There are 5377 movies and 2410 tv shows.</a:t>
            </a:r>
            <a:endParaRPr sz="2100">
              <a:solidFill>
                <a:schemeClr val="lt1"/>
              </a:solidFill>
            </a:endParaRPr>
          </a:p>
          <a:p>
            <a:pPr indent="0" lvl="0" marL="0" rtl="0" algn="l">
              <a:lnSpc>
                <a:spcPct val="115000"/>
              </a:lnSpc>
              <a:spcBef>
                <a:spcPts val="0"/>
              </a:spcBef>
              <a:spcAft>
                <a:spcPts val="0"/>
              </a:spcAft>
              <a:buSzPts val="2800"/>
              <a:buNone/>
            </a:pPr>
            <a:r>
              <a:t/>
            </a:r>
            <a:endParaRPr sz="2900">
              <a:solidFill>
                <a:schemeClr val="lt1"/>
              </a:solidFill>
            </a:endParaRPr>
          </a:p>
        </p:txBody>
      </p:sp>
      <p:sp>
        <p:nvSpPr>
          <p:cNvPr id="114" name="Google Shape;114;gee1c132264_0_5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115" name="Google Shape;115;gee1c132264_0_555"/>
          <p:cNvPicPr preferRelativeResize="0"/>
          <p:nvPr/>
        </p:nvPicPr>
        <p:blipFill rotWithShape="1">
          <a:blip r:embed="rId3">
            <a:alphaModFix/>
          </a:blip>
          <a:srcRect b="0" l="0" r="0" t="10984"/>
          <a:stretch/>
        </p:blipFill>
        <p:spPr>
          <a:xfrm>
            <a:off x="0" y="1898687"/>
            <a:ext cx="5056751" cy="249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